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62"/>
  </p:notesMasterIdLst>
  <p:sldIdLst>
    <p:sldId id="256" r:id="rId2"/>
    <p:sldId id="257" r:id="rId3"/>
    <p:sldId id="258" r:id="rId4"/>
    <p:sldId id="259" r:id="rId5"/>
    <p:sldId id="260" r:id="rId6"/>
    <p:sldId id="261" r:id="rId7"/>
    <p:sldId id="262" r:id="rId8"/>
    <p:sldId id="284" r:id="rId9"/>
    <p:sldId id="285" r:id="rId10"/>
    <p:sldId id="287" r:id="rId11"/>
    <p:sldId id="264" r:id="rId12"/>
    <p:sldId id="288" r:id="rId13"/>
    <p:sldId id="289" r:id="rId14"/>
    <p:sldId id="290" r:id="rId15"/>
    <p:sldId id="291" r:id="rId16"/>
    <p:sldId id="292" r:id="rId17"/>
    <p:sldId id="294" r:id="rId18"/>
    <p:sldId id="267" r:id="rId19"/>
    <p:sldId id="295" r:id="rId20"/>
    <p:sldId id="268" r:id="rId21"/>
    <p:sldId id="269"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303"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B73A2-E01F-4842-A62F-751316A4F340}"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0A721-CD9F-4F1F-BA68-24BADFC432B5}" type="slidenum">
              <a:rPr lang="en-US" smtClean="0"/>
              <a:t>‹#›</a:t>
            </a:fld>
            <a:endParaRPr lang="en-US"/>
          </a:p>
        </p:txBody>
      </p:sp>
    </p:spTree>
    <p:extLst>
      <p:ext uri="{BB962C8B-B14F-4D97-AF65-F5344CB8AC3E}">
        <p14:creationId xmlns:p14="http://schemas.microsoft.com/office/powerpoint/2010/main" val="3208220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E0A721-CD9F-4F1F-BA68-24BADFC432B5}" type="slidenum">
              <a:rPr lang="en-US" smtClean="0"/>
              <a:t>12</a:t>
            </a:fld>
            <a:endParaRPr lang="en-US"/>
          </a:p>
        </p:txBody>
      </p:sp>
    </p:spTree>
    <p:extLst>
      <p:ext uri="{BB962C8B-B14F-4D97-AF65-F5344CB8AC3E}">
        <p14:creationId xmlns:p14="http://schemas.microsoft.com/office/powerpoint/2010/main" val="60661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E0A721-CD9F-4F1F-BA68-24BADFC432B5}" type="slidenum">
              <a:rPr lang="en-US" smtClean="0"/>
              <a:t>17</a:t>
            </a:fld>
            <a:endParaRPr lang="en-US"/>
          </a:p>
        </p:txBody>
      </p:sp>
    </p:spTree>
    <p:extLst>
      <p:ext uri="{BB962C8B-B14F-4D97-AF65-F5344CB8AC3E}">
        <p14:creationId xmlns:p14="http://schemas.microsoft.com/office/powerpoint/2010/main" val="3233870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E0A721-CD9F-4F1F-BA68-24BADFC432B5}" type="slidenum">
              <a:rPr lang="en-US" smtClean="0"/>
              <a:t>24</a:t>
            </a:fld>
            <a:endParaRPr lang="en-US"/>
          </a:p>
        </p:txBody>
      </p:sp>
    </p:spTree>
    <p:extLst>
      <p:ext uri="{BB962C8B-B14F-4D97-AF65-F5344CB8AC3E}">
        <p14:creationId xmlns:p14="http://schemas.microsoft.com/office/powerpoint/2010/main" val="1305449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E0A721-CD9F-4F1F-BA68-24BADFC432B5}" type="slidenum">
              <a:rPr lang="en-US" smtClean="0"/>
              <a:t>25</a:t>
            </a:fld>
            <a:endParaRPr lang="en-US"/>
          </a:p>
        </p:txBody>
      </p:sp>
    </p:spTree>
    <p:extLst>
      <p:ext uri="{BB962C8B-B14F-4D97-AF65-F5344CB8AC3E}">
        <p14:creationId xmlns:p14="http://schemas.microsoft.com/office/powerpoint/2010/main" val="221867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0791869-9E18-4F64-8CD8-9C41D2C578F1}" type="datetimeFigureOut">
              <a:rPr lang="en-US" smtClean="0"/>
              <a:t>1/22/2022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99329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791869-9E18-4F64-8CD8-9C41D2C578F1}"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154606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791869-9E18-4F64-8CD8-9C41D2C578F1}"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3397758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791869-9E18-4F64-8CD8-9C41D2C578F1}"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3830988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91869-9E18-4F64-8CD8-9C41D2C578F1}"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775188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791869-9E18-4F64-8CD8-9C41D2C578F1}"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2848522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0791869-9E18-4F64-8CD8-9C41D2C578F1}" type="datetimeFigureOut">
              <a:rPr lang="en-US" smtClean="0"/>
              <a:t>1/22/2022</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854538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0791869-9E18-4F64-8CD8-9C41D2C578F1}"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4267253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0791869-9E18-4F64-8CD8-9C41D2C578F1}"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284280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791869-9E18-4F64-8CD8-9C41D2C578F1}"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1825858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791869-9E18-4F64-8CD8-9C41D2C578F1}" type="datetimeFigureOut">
              <a:rPr lang="en-US" smtClean="0"/>
              <a:t>1/22/2022</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387535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791869-9E18-4F64-8CD8-9C41D2C578F1}"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573881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791869-9E18-4F64-8CD8-9C41D2C578F1}" type="datetimeFigureOut">
              <a:rPr lang="en-US" smtClean="0"/>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2939601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791869-9E18-4F64-8CD8-9C41D2C578F1}" type="datetimeFigureOut">
              <a:rPr lang="en-US" smtClean="0"/>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1727106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791869-9E18-4F64-8CD8-9C41D2C578F1}" type="datetimeFigureOut">
              <a:rPr lang="en-US" smtClean="0"/>
              <a:t>1/22/2022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787217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791869-9E18-4F64-8CD8-9C41D2C578F1}"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911296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791869-9E18-4F64-8CD8-9C41D2C578F1}" type="datetimeFigureOut">
              <a:rPr lang="en-US" smtClean="0"/>
              <a:t>1/22/2022</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0B0DF4E-42F8-48E6-98CC-852F5C480EBD}" type="slidenum">
              <a:rPr lang="en-US" smtClean="0"/>
              <a:t>‹#›</a:t>
            </a:fld>
            <a:endParaRPr lang="en-US"/>
          </a:p>
        </p:txBody>
      </p:sp>
    </p:spTree>
    <p:extLst>
      <p:ext uri="{BB962C8B-B14F-4D97-AF65-F5344CB8AC3E}">
        <p14:creationId xmlns:p14="http://schemas.microsoft.com/office/powerpoint/2010/main" val="51067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0791869-9E18-4F64-8CD8-9C41D2C578F1}" type="datetimeFigureOut">
              <a:rPr lang="en-US" smtClean="0"/>
              <a:t>1/22/2022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0B0DF4E-42F8-48E6-98CC-852F5C480EBD}" type="slidenum">
              <a:rPr lang="en-US" smtClean="0"/>
              <a:t>‹#›</a:t>
            </a:fld>
            <a:endParaRPr lang="en-US"/>
          </a:p>
        </p:txBody>
      </p:sp>
    </p:spTree>
    <p:extLst>
      <p:ext uri="{BB962C8B-B14F-4D97-AF65-F5344CB8AC3E}">
        <p14:creationId xmlns:p14="http://schemas.microsoft.com/office/powerpoint/2010/main" val="4183061702"/>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50237" y="987316"/>
            <a:ext cx="9790550" cy="706964"/>
          </a:xfrm>
        </p:spPr>
        <p:txBody>
          <a:bodyPr/>
          <a:lstStyle/>
          <a:p>
            <a:pPr algn="ctr"/>
            <a:r>
              <a:rPr lang="en-US" sz="4000" dirty="0">
                <a:solidFill>
                  <a:srgbClr val="FF0000"/>
                </a:solidFill>
                <a:latin typeface="Times New Roman" panose="02020603050405020304" pitchFamily="18" charset="0"/>
                <a:cs typeface="Times New Roman" panose="02020603050405020304" pitchFamily="18" charset="0"/>
              </a:rPr>
              <a:t>ENGINEERING POLYMER</a:t>
            </a:r>
            <a:endParaRPr lang="en-US" dirty="0">
              <a:solidFill>
                <a:srgbClr val="FF0000"/>
              </a:solidFill>
              <a:latin typeface="Times New Roman" panose="02020603050405020304" pitchFamily="18" charset="0"/>
              <a:cs typeface="Times New Roman" panose="02020603050405020304" pitchFamily="18" charset="0"/>
            </a:endParaRPr>
          </a:p>
        </p:txBody>
      </p:sp>
      <p:pic>
        <p:nvPicPr>
          <p:cNvPr id="6146" name="Picture 2" descr="Polymers! Invincible in our daily life | | Pure Chemicals C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0592" y="1853892"/>
            <a:ext cx="5124092" cy="46943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32F4A8-B937-42CD-9E46-B7DFE29A78FA}"/>
              </a:ext>
            </a:extLst>
          </p:cNvPr>
          <p:cNvSpPr txBox="1"/>
          <p:nvPr/>
        </p:nvSpPr>
        <p:spPr>
          <a:xfrm>
            <a:off x="5594684" y="5717286"/>
            <a:ext cx="6421120" cy="830997"/>
          </a:xfrm>
          <a:prstGeom prst="rect">
            <a:avLst/>
          </a:prstGeom>
          <a:solidFill>
            <a:schemeClr val="accent1">
              <a:lumMod val="60000"/>
              <a:lumOff val="40000"/>
            </a:schemeClr>
          </a:solidFill>
        </p:spPr>
        <p:txBody>
          <a:bodyPr wrap="square" rtlCol="0">
            <a:spAutoFit/>
          </a:bodyPr>
          <a:lstStyle/>
          <a:p>
            <a:pPr algn="ctr"/>
            <a:r>
              <a:rPr lang="en-US" sz="2400" b="1" dirty="0">
                <a:solidFill>
                  <a:schemeClr val="tx1">
                    <a:lumMod val="85000"/>
                    <a:lumOff val="15000"/>
                  </a:schemeClr>
                </a:solidFill>
                <a:latin typeface="Times New Roman" panose="02020603050405020304" pitchFamily="18" charset="0"/>
                <a:cs typeface="Times New Roman" panose="02020603050405020304" pitchFamily="18" charset="0"/>
              </a:rPr>
              <a:t>Chemistry Lecturer</a:t>
            </a:r>
          </a:p>
          <a:p>
            <a:pPr algn="ctr"/>
            <a:r>
              <a:rPr lang="en-US" sz="2400" b="1" i="1" dirty="0">
                <a:solidFill>
                  <a:schemeClr val="tx1">
                    <a:lumMod val="85000"/>
                    <a:lumOff val="15000"/>
                  </a:schemeClr>
                </a:solidFill>
                <a:latin typeface="Times New Roman" panose="02020603050405020304" pitchFamily="18" charset="0"/>
                <a:cs typeface="Times New Roman" panose="02020603050405020304" pitchFamily="18" charset="0"/>
              </a:rPr>
              <a:t>Sambridhi Shah</a:t>
            </a:r>
          </a:p>
        </p:txBody>
      </p:sp>
      <p:pic>
        <p:nvPicPr>
          <p:cNvPr id="3" name="Picture 2">
            <a:extLst>
              <a:ext uri="{FF2B5EF4-FFF2-40B4-BE49-F238E27FC236}">
                <a16:creationId xmlns:a16="http://schemas.microsoft.com/office/drawing/2014/main" id="{06962491-EAC2-4916-8717-1440F39EC813}"/>
              </a:ext>
            </a:extLst>
          </p:cNvPr>
          <p:cNvPicPr>
            <a:picLocks noChangeAspect="1"/>
          </p:cNvPicPr>
          <p:nvPr/>
        </p:nvPicPr>
        <p:blipFill>
          <a:blip r:embed="rId3"/>
          <a:stretch>
            <a:fillRect/>
          </a:stretch>
        </p:blipFill>
        <p:spPr>
          <a:xfrm>
            <a:off x="5594684" y="1988374"/>
            <a:ext cx="6421120" cy="3594431"/>
          </a:xfrm>
          <a:prstGeom prst="rect">
            <a:avLst/>
          </a:prstGeom>
        </p:spPr>
      </p:pic>
    </p:spTree>
    <p:extLst>
      <p:ext uri="{BB962C8B-B14F-4D97-AF65-F5344CB8AC3E}">
        <p14:creationId xmlns:p14="http://schemas.microsoft.com/office/powerpoint/2010/main" val="12295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circle(in)">
                                      <p:cBhvr>
                                        <p:cTn id="7" dur="25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83B5-B663-44ED-830B-0318F91FA81F}"/>
              </a:ext>
            </a:extLst>
          </p:cNvPr>
          <p:cNvSpPr>
            <a:spLocks noGrp="1"/>
          </p:cNvSpPr>
          <p:nvPr>
            <p:ph type="title"/>
          </p:nvPr>
        </p:nvSpPr>
        <p:spPr/>
        <p:txBody>
          <a:bodyPr/>
          <a:lstStyle/>
          <a:p>
            <a:pPr algn="ctr"/>
            <a:r>
              <a:rPr lang="en-US" sz="3800" i="1" u="sng" dirty="0">
                <a:latin typeface="Times New Roman" panose="02020603050405020304" pitchFamily="18" charset="0"/>
                <a:cs typeface="Times New Roman" panose="02020603050405020304" pitchFamily="18" charset="0"/>
              </a:rPr>
              <a:t>Plastic Polymers</a:t>
            </a:r>
          </a:p>
        </p:txBody>
      </p:sp>
      <p:sp>
        <p:nvSpPr>
          <p:cNvPr id="3" name="Text Placeholder 2">
            <a:extLst>
              <a:ext uri="{FF2B5EF4-FFF2-40B4-BE49-F238E27FC236}">
                <a16:creationId xmlns:a16="http://schemas.microsoft.com/office/drawing/2014/main" id="{7BB6BAD0-8558-41E1-BE74-DA25CBCF7D46}"/>
              </a:ext>
            </a:extLst>
          </p:cNvPr>
          <p:cNvSpPr>
            <a:spLocks noGrp="1"/>
          </p:cNvSpPr>
          <p:nvPr>
            <p:ph type="body" idx="1"/>
          </p:nvPr>
        </p:nvSpPr>
        <p:spPr/>
        <p:txBody>
          <a:bodyPr/>
          <a:lstStyle/>
          <a:p>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Thermoplastic polymer </a:t>
            </a:r>
          </a:p>
        </p:txBody>
      </p:sp>
      <p:sp>
        <p:nvSpPr>
          <p:cNvPr id="4" name="Content Placeholder 3">
            <a:extLst>
              <a:ext uri="{FF2B5EF4-FFF2-40B4-BE49-F238E27FC236}">
                <a16:creationId xmlns:a16="http://schemas.microsoft.com/office/drawing/2014/main" id="{552DD794-1BE2-4B91-BAED-E66411CB1A3E}"/>
              </a:ext>
            </a:extLst>
          </p:cNvPr>
          <p:cNvSpPr>
            <a:spLocks noGrp="1"/>
          </p:cNvSpPr>
          <p:nvPr>
            <p:ph sz="half" idx="2"/>
          </p:nvPr>
        </p:nvSpPr>
        <p:spPr>
          <a:xfrm>
            <a:off x="1154954" y="3179762"/>
            <a:ext cx="4941046" cy="3233070"/>
          </a:xfrm>
        </p:spPr>
        <p:txBody>
          <a:bodyPr>
            <a:normAutofit fontScale="92500" lnSpcReduction="20000"/>
          </a:bodyPr>
          <a:lstStyle/>
          <a:p>
            <a:r>
              <a:rPr lang="en-US" sz="2000" dirty="0">
                <a:latin typeface="Times New Roman" panose="02020603050405020304" pitchFamily="18" charset="0"/>
                <a:cs typeface="Times New Roman" panose="02020603050405020304" pitchFamily="18" charset="0"/>
              </a:rPr>
              <a:t>These polymers are produced by addition polymerization.</a:t>
            </a:r>
          </a:p>
          <a:p>
            <a:r>
              <a:rPr lang="en-US" sz="2000" dirty="0">
                <a:latin typeface="Times New Roman" panose="02020603050405020304" pitchFamily="18" charset="0"/>
                <a:cs typeface="Times New Roman" panose="02020603050405020304" pitchFamily="18" charset="0"/>
              </a:rPr>
              <a:t>They have a linear molecular structure.</a:t>
            </a:r>
          </a:p>
          <a:p>
            <a:r>
              <a:rPr lang="en-US" sz="2000" dirty="0">
                <a:latin typeface="Times New Roman" panose="02020603050405020304" pitchFamily="18" charset="0"/>
                <a:cs typeface="Times New Roman" panose="02020603050405020304" pitchFamily="18" charset="0"/>
              </a:rPr>
              <a:t>They are easily soften on heating. So, they can be </a:t>
            </a:r>
            <a:r>
              <a:rPr lang="en-US" sz="2000" dirty="0" err="1">
                <a:latin typeface="Times New Roman" panose="02020603050405020304" pitchFamily="18" charset="0"/>
                <a:cs typeface="Times New Roman" panose="02020603050405020304" pitchFamily="18" charset="0"/>
              </a:rPr>
              <a:t>remoulded</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Generally, they are soft, weak, and less brittle.</a:t>
            </a:r>
          </a:p>
          <a:p>
            <a:r>
              <a:rPr lang="en-US" sz="2000" dirty="0">
                <a:latin typeface="Times New Roman" panose="02020603050405020304" pitchFamily="18" charset="0"/>
                <a:cs typeface="Times New Roman" panose="02020603050405020304" pitchFamily="18" charset="0"/>
              </a:rPr>
              <a:t>They are soluble in an organic solvent.</a:t>
            </a:r>
          </a:p>
          <a:p>
            <a:r>
              <a:rPr lang="en-US" sz="2000" dirty="0">
                <a:latin typeface="Times New Roman" panose="02020603050405020304" pitchFamily="18" charset="0"/>
                <a:cs typeface="Times New Roman" panose="02020603050405020304" pitchFamily="18" charset="0"/>
              </a:rPr>
              <a:t>Examples: polyethylene, PVC (hard thermoplastic polymer).</a:t>
            </a:r>
          </a:p>
        </p:txBody>
      </p:sp>
      <p:sp>
        <p:nvSpPr>
          <p:cNvPr id="5" name="Text Placeholder 4">
            <a:extLst>
              <a:ext uri="{FF2B5EF4-FFF2-40B4-BE49-F238E27FC236}">
                <a16:creationId xmlns:a16="http://schemas.microsoft.com/office/drawing/2014/main" id="{E60749A2-F71F-4F92-9371-E8D735948D41}"/>
              </a:ext>
            </a:extLst>
          </p:cNvPr>
          <p:cNvSpPr>
            <a:spLocks noGrp="1"/>
          </p:cNvSpPr>
          <p:nvPr>
            <p:ph type="body" sz="quarter" idx="3"/>
          </p:nvPr>
        </p:nvSpPr>
        <p:spPr/>
        <p:txBody>
          <a:bodyPr/>
          <a:lstStyle/>
          <a:p>
            <a:r>
              <a:rPr lang="en-US" sz="3200" dirty="0">
                <a:latin typeface="Times New Roman" panose="02020603050405020304" pitchFamily="18" charset="0"/>
                <a:cs typeface="Times New Roman" panose="02020603050405020304" pitchFamily="18" charset="0"/>
              </a:rPr>
              <a:t>Thermosetting polymer</a:t>
            </a:r>
            <a:endParaRPr lang="en-US" sz="3200" dirty="0"/>
          </a:p>
        </p:txBody>
      </p:sp>
      <p:sp>
        <p:nvSpPr>
          <p:cNvPr id="6" name="Content Placeholder 5">
            <a:extLst>
              <a:ext uri="{FF2B5EF4-FFF2-40B4-BE49-F238E27FC236}">
                <a16:creationId xmlns:a16="http://schemas.microsoft.com/office/drawing/2014/main" id="{33CE619C-EEFB-4495-AED9-08777588723A}"/>
              </a:ext>
            </a:extLst>
          </p:cNvPr>
          <p:cNvSpPr>
            <a:spLocks noGrp="1"/>
          </p:cNvSpPr>
          <p:nvPr>
            <p:ph sz="quarter" idx="4"/>
          </p:nvPr>
        </p:nvSpPr>
        <p:spPr>
          <a:xfrm>
            <a:off x="6208712" y="3179762"/>
            <a:ext cx="4825159" cy="3100722"/>
          </a:xfrm>
        </p:spPr>
        <p:txBody>
          <a:bodyPr>
            <a:normAutofit fontScale="92500" lnSpcReduction="20000"/>
          </a:bodyPr>
          <a:lstStyle/>
          <a:p>
            <a:r>
              <a:rPr lang="en-US" sz="2000" dirty="0">
                <a:latin typeface="Times New Roman" panose="02020603050405020304" pitchFamily="18" charset="0"/>
                <a:cs typeface="Times New Roman" panose="02020603050405020304" pitchFamily="18" charset="0"/>
              </a:rPr>
              <a:t>These polymers are produced by condensation polymerization.</a:t>
            </a:r>
          </a:p>
          <a:p>
            <a:r>
              <a:rPr lang="en-US" sz="2000" dirty="0">
                <a:latin typeface="Times New Roman" panose="02020603050405020304" pitchFamily="18" charset="0"/>
                <a:cs typeface="Times New Roman" panose="02020603050405020304" pitchFamily="18" charset="0"/>
              </a:rPr>
              <a:t>They have 3-dimensional molecular structure.</a:t>
            </a:r>
          </a:p>
          <a:p>
            <a:r>
              <a:rPr lang="en-US" sz="2000" dirty="0">
                <a:latin typeface="Times New Roman" panose="02020603050405020304" pitchFamily="18" charset="0"/>
                <a:cs typeface="Times New Roman" panose="02020603050405020304" pitchFamily="18" charset="0"/>
              </a:rPr>
              <a:t>They don’t soften on heating. But, they get hard on heating.</a:t>
            </a:r>
          </a:p>
          <a:p>
            <a:r>
              <a:rPr lang="en-US" sz="2000" dirty="0">
                <a:latin typeface="Times New Roman" panose="02020603050405020304" pitchFamily="18" charset="0"/>
                <a:cs typeface="Times New Roman" panose="02020603050405020304" pitchFamily="18" charset="0"/>
              </a:rPr>
              <a:t>Generally, they are hard, strong and more brittle.</a:t>
            </a:r>
          </a:p>
          <a:p>
            <a:r>
              <a:rPr lang="en-US" sz="2000" dirty="0">
                <a:latin typeface="Times New Roman" panose="02020603050405020304" pitchFamily="18" charset="0"/>
                <a:cs typeface="Times New Roman" panose="02020603050405020304" pitchFamily="18" charset="0"/>
              </a:rPr>
              <a:t>They are insoluble in organic solvent</a:t>
            </a:r>
          </a:p>
          <a:p>
            <a:r>
              <a:rPr lang="en-US" sz="2000" dirty="0">
                <a:latin typeface="Times New Roman" panose="02020603050405020304" pitchFamily="18" charset="0"/>
                <a:cs typeface="Times New Roman" panose="02020603050405020304" pitchFamily="18" charset="0"/>
              </a:rPr>
              <a:t>Example: Bakelite. </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EB294B0-17DB-4974-AE53-2898EFBA35F4}"/>
              </a:ext>
            </a:extLst>
          </p:cNvPr>
          <p:cNvPicPr>
            <a:picLocks noChangeAspect="1"/>
          </p:cNvPicPr>
          <p:nvPr/>
        </p:nvPicPr>
        <p:blipFill>
          <a:blip r:embed="rId2"/>
          <a:stretch>
            <a:fillRect/>
          </a:stretch>
        </p:blipFill>
        <p:spPr>
          <a:xfrm>
            <a:off x="8337633" y="443452"/>
            <a:ext cx="3369094" cy="1883149"/>
          </a:xfrm>
          <a:prstGeom prst="rect">
            <a:avLst/>
          </a:prstGeom>
        </p:spPr>
      </p:pic>
    </p:spTree>
    <p:extLst>
      <p:ext uri="{BB962C8B-B14F-4D97-AF65-F5344CB8AC3E}">
        <p14:creationId xmlns:p14="http://schemas.microsoft.com/office/powerpoint/2010/main" val="4222883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PVC:</a:t>
            </a:r>
          </a:p>
        </p:txBody>
      </p:sp>
      <p:sp>
        <p:nvSpPr>
          <p:cNvPr id="3" name="Content Placeholder 2"/>
          <p:cNvSpPr>
            <a:spLocks noGrp="1"/>
          </p:cNvSpPr>
          <p:nvPr>
            <p:ph idx="1"/>
          </p:nvPr>
        </p:nvSpPr>
        <p:spPr>
          <a:xfrm>
            <a:off x="632620" y="2101755"/>
            <a:ext cx="10605423" cy="4756245"/>
          </a:xfrm>
        </p:spPr>
        <p:txBody>
          <a:bodyPr>
            <a:noAutofit/>
          </a:bodyPr>
          <a:lstStyle/>
          <a:p>
            <a:r>
              <a:rPr lang="en-US" sz="2400" dirty="0">
                <a:latin typeface="Times New Roman" panose="02020603050405020304" pitchFamily="18" charset="0"/>
                <a:cs typeface="Times New Roman" panose="02020603050405020304" pitchFamily="18" charset="0"/>
              </a:rPr>
              <a:t>Polyvinyl chloride</a:t>
            </a:r>
          </a:p>
          <a:p>
            <a:r>
              <a:rPr lang="en-US" sz="2400" dirty="0" err="1">
                <a:latin typeface="Times New Roman" panose="02020603050405020304" pitchFamily="18" charset="0"/>
                <a:cs typeface="Times New Roman" panose="02020603050405020304" pitchFamily="18" charset="0"/>
              </a:rPr>
              <a:t>IUPAC</a:t>
            </a:r>
            <a:r>
              <a:rPr lang="en-US" sz="2400" dirty="0">
                <a:latin typeface="Times New Roman" panose="02020603050405020304" pitchFamily="18" charset="0"/>
                <a:cs typeface="Times New Roman" panose="02020603050405020304" pitchFamily="18" charset="0"/>
              </a:rPr>
              <a:t> name: </a:t>
            </a:r>
            <a:r>
              <a:rPr lang="en-US" sz="2400" dirty="0">
                <a:solidFill>
                  <a:srgbClr val="FF0000"/>
                </a:solidFill>
                <a:latin typeface="Times New Roman" panose="02020603050405020304" pitchFamily="18" charset="0"/>
                <a:cs typeface="Times New Roman" panose="02020603050405020304" pitchFamily="18" charset="0"/>
              </a:rPr>
              <a:t>poly – (1-</a:t>
            </a:r>
            <a:r>
              <a:rPr lang="en-US" sz="2400" dirty="0" err="1">
                <a:solidFill>
                  <a:srgbClr val="FF0000"/>
                </a:solidFill>
                <a:latin typeface="Times New Roman" panose="02020603050405020304" pitchFamily="18" charset="0"/>
                <a:cs typeface="Times New Roman" panose="02020603050405020304" pitchFamily="18" charset="0"/>
              </a:rPr>
              <a:t>chloroethylene</a:t>
            </a:r>
            <a:r>
              <a:rPr lang="en-US" sz="2400" dirty="0">
                <a:solidFill>
                  <a:srgbClr val="FF0000"/>
                </a:solidFill>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Monomer: vinyl chloride (</a:t>
            </a:r>
            <a:r>
              <a:rPr lang="en-US" sz="2400" dirty="0" err="1">
                <a:latin typeface="Times New Roman" panose="02020603050405020304" pitchFamily="18" charset="0"/>
                <a:cs typeface="Times New Roman" panose="02020603050405020304" pitchFamily="18" charset="0"/>
              </a:rPr>
              <a:t>CH</a:t>
            </a:r>
            <a:r>
              <a:rPr lang="en-US" sz="2400" baseline="-25000" dirty="0" err="1">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CHCl</a:t>
            </a:r>
            <a:r>
              <a:rPr lang="en-US" sz="2400" dirty="0">
                <a:latin typeface="Times New Roman" panose="02020603050405020304" pitchFamily="18" charset="0"/>
                <a:cs typeface="Times New Roman" panose="02020603050405020304" pitchFamily="18" charset="0"/>
              </a:rPr>
              <a:t>) ( heated in an</a:t>
            </a:r>
          </a:p>
          <a:p>
            <a:pPr marL="0" indent="0">
              <a:buNone/>
            </a:pPr>
            <a:r>
              <a:rPr lang="en-US" sz="2400" dirty="0">
                <a:latin typeface="Times New Roman" panose="02020603050405020304" pitchFamily="18" charset="0"/>
                <a:cs typeface="Times New Roman" panose="02020603050405020304" pitchFamily="18" charset="0"/>
              </a:rPr>
              <a:t>	 inert solvent with </a:t>
            </a:r>
            <a:r>
              <a:rPr lang="en-US" sz="2400" dirty="0" err="1">
                <a:solidFill>
                  <a:srgbClr val="FF0000"/>
                </a:solidFill>
                <a:latin typeface="Times New Roman" panose="02020603050405020304" pitchFamily="18" charset="0"/>
                <a:cs typeface="Times New Roman" panose="02020603050405020304" pitchFamily="18" charset="0"/>
              </a:rPr>
              <a:t>di</a:t>
            </a:r>
            <a:r>
              <a:rPr lang="en-US" sz="2400" dirty="0" err="1">
                <a:latin typeface="Times New Roman" panose="02020603050405020304" pitchFamily="18" charset="0"/>
                <a:cs typeface="Times New Roman" panose="02020603050405020304" pitchFamily="18" charset="0"/>
              </a:rPr>
              <a:t>benzoyl</a:t>
            </a:r>
            <a:r>
              <a:rPr lang="en-US" sz="2400" dirty="0">
                <a:latin typeface="Times New Roman" panose="02020603050405020304" pitchFamily="18" charset="0"/>
                <a:cs typeface="Times New Roman" panose="02020603050405020304" pitchFamily="18" charset="0"/>
              </a:rPr>
              <a:t> peroxide (</a:t>
            </a:r>
            <a:r>
              <a:rPr lang="en-US" sz="2400" dirty="0" err="1">
                <a:latin typeface="Times New Roman" panose="02020603050405020304" pitchFamily="18" charset="0"/>
                <a:cs typeface="Times New Roman" panose="02020603050405020304" pitchFamily="18" charset="0"/>
              </a:rPr>
              <a:t>ArCO</a:t>
            </a:r>
            <a:r>
              <a:rPr lang="en-US" sz="2400" dirty="0">
                <a:latin typeface="Times New Roman" panose="02020603050405020304" pitchFamily="18" charset="0"/>
                <a:cs typeface="Times New Roman" panose="02020603050405020304" pitchFamily="18" charset="0"/>
              </a:rPr>
              <a:t>)</a:t>
            </a:r>
            <a:r>
              <a:rPr lang="en-US" sz="2400" baseline="-25000" dirty="0" err="1">
                <a:latin typeface="Times New Roman" panose="02020603050405020304" pitchFamily="18" charset="0"/>
                <a:cs typeface="Times New Roman" panose="02020603050405020304" pitchFamily="18" charset="0"/>
              </a:rPr>
              <a:t>2</a:t>
            </a:r>
            <a:r>
              <a:rPr lang="en-US" sz="2400" dirty="0" err="1">
                <a:latin typeface="Times New Roman" panose="02020603050405020304" pitchFamily="18" charset="0"/>
                <a:cs typeface="Times New Roman" panose="02020603050405020304" pitchFamily="18" charset="0"/>
              </a:rPr>
              <a:t>O</a:t>
            </a:r>
            <a:r>
              <a:rPr lang="en-US" sz="2400" baseline="-25000" dirty="0" err="1">
                <a:latin typeface="Times New Roman" panose="02020603050405020304" pitchFamily="18" charset="0"/>
                <a:cs typeface="Times New Roman" panose="02020603050405020304" pitchFamily="18" charset="0"/>
              </a:rPr>
              <a:t>2</a:t>
            </a:r>
            <a:r>
              <a:rPr lang="en-US" sz="2400" baseline="-25000" dirty="0">
                <a:latin typeface="Times New Roman" panose="02020603050405020304" pitchFamily="18" charset="0"/>
                <a:cs typeface="Times New Roman" panose="02020603050405020304" pitchFamily="18" charset="0"/>
              </a:rPr>
              <a:t>.</a:t>
            </a:r>
          </a:p>
          <a:p>
            <a:r>
              <a:rPr lang="en-US" sz="2400" dirty="0">
                <a:solidFill>
                  <a:srgbClr val="FF0000"/>
                </a:solidFill>
                <a:latin typeface="Times New Roman" panose="02020603050405020304" pitchFamily="18" charset="0"/>
                <a:cs typeface="Times New Roman" panose="02020603050405020304" pitchFamily="18" charset="0"/>
              </a:rPr>
              <a:t>Synthetic</a:t>
            </a:r>
            <a:r>
              <a:rPr lang="en-US" sz="2400" dirty="0">
                <a:latin typeface="Times New Roman" panose="02020603050405020304" pitchFamily="18" charset="0"/>
                <a:cs typeface="Times New Roman" panose="02020603050405020304" pitchFamily="18" charset="0"/>
              </a:rPr>
              <a:t> polymer, </a:t>
            </a:r>
            <a:r>
              <a:rPr lang="en-US" sz="2400" dirty="0" err="1">
                <a:solidFill>
                  <a:srgbClr val="FF0000"/>
                </a:solidFill>
                <a:latin typeface="Times New Roman" panose="02020603050405020304" pitchFamily="18" charset="0"/>
                <a:cs typeface="Times New Roman" panose="02020603050405020304" pitchFamily="18" charset="0"/>
              </a:rPr>
              <a:t>homopolymer</a:t>
            </a: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addition</a:t>
            </a:r>
            <a:r>
              <a:rPr lang="en-US" sz="2400" dirty="0">
                <a:latin typeface="Times New Roman" panose="02020603050405020304" pitchFamily="18" charset="0"/>
                <a:cs typeface="Times New Roman" panose="02020603050405020304" pitchFamily="18" charset="0"/>
              </a:rPr>
              <a:t> polymer</a:t>
            </a:r>
          </a:p>
          <a:p>
            <a:r>
              <a:rPr lang="en-US" sz="2400" dirty="0">
                <a:latin typeface="Times New Roman" panose="02020603050405020304" pitchFamily="18" charset="0"/>
                <a:cs typeface="Times New Roman" panose="02020603050405020304" pitchFamily="18" charset="0"/>
              </a:rPr>
              <a:t>Preparation;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Used</a:t>
            </a:r>
            <a:r>
              <a:rPr lang="en-US" sz="2400" dirty="0">
                <a:latin typeface="Times New Roman" panose="02020603050405020304" pitchFamily="18" charset="0"/>
                <a:cs typeface="Times New Roman" panose="02020603050405020304" pitchFamily="18" charset="0"/>
              </a:rPr>
              <a:t> in the manufacture of </a:t>
            </a:r>
            <a:r>
              <a:rPr lang="en-US" sz="2400" dirty="0">
                <a:solidFill>
                  <a:srgbClr val="FF0000"/>
                </a:solidFill>
                <a:latin typeface="Times New Roman" panose="02020603050405020304" pitchFamily="18" charset="0"/>
                <a:cs typeface="Times New Roman" panose="02020603050405020304" pitchFamily="18" charset="0"/>
              </a:rPr>
              <a:t>artificial leather, floor covering, table clothes, rain coats, cable insulators</a:t>
            </a:r>
            <a:r>
              <a:rPr lang="en-US" sz="2400" dirty="0">
                <a:latin typeface="Times New Roman" panose="02020603050405020304" pitchFamily="18" charset="0"/>
                <a:cs typeface="Times New Roman" panose="02020603050405020304" pitchFamily="18" charset="0"/>
              </a:rPr>
              <a:t> etc.</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457200" lvl="1"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cxnSp>
        <p:nvCxnSpPr>
          <p:cNvPr id="12" name="Straight Arrow Connector 11"/>
          <p:cNvCxnSpPr>
            <a:endCxn id="9" idx="3"/>
          </p:cNvCxnSpPr>
          <p:nvPr/>
        </p:nvCxnSpPr>
        <p:spPr>
          <a:xfrm>
            <a:off x="4231168" y="5135147"/>
            <a:ext cx="1624084" cy="20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634380" y="4690884"/>
            <a:ext cx="5611492" cy="1255611"/>
            <a:chOff x="2713642" y="4521642"/>
            <a:chExt cx="5611492" cy="1255611"/>
          </a:xfrm>
        </p:grpSpPr>
        <p:pic>
          <p:nvPicPr>
            <p:cNvPr id="1030" name="Picture 6" descr="Repeating unit of PVC polymer 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651" y="4521642"/>
              <a:ext cx="952500" cy="89535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2713642" y="4592950"/>
              <a:ext cx="3821373" cy="752733"/>
              <a:chOff x="10263116" y="2479427"/>
              <a:chExt cx="3821373" cy="752733"/>
            </a:xfrm>
          </p:grpSpPr>
          <p:sp>
            <p:nvSpPr>
              <p:cNvPr id="9" name="TextBox 8"/>
              <p:cNvSpPr txBox="1"/>
              <p:nvPr/>
            </p:nvSpPr>
            <p:spPr>
              <a:xfrm>
                <a:off x="10263116" y="2688609"/>
                <a:ext cx="322087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nCH</a:t>
                </a:r>
                <a:r>
                  <a:rPr lang="en-US" baseline="-25000" dirty="0" err="1">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CHCl</a:t>
                </a:r>
                <a:r>
                  <a:rPr lang="en-US" dirty="0">
                    <a:latin typeface="Times New Roman" panose="02020603050405020304" pitchFamily="18" charset="0"/>
                    <a:cs typeface="Times New Roman" panose="02020603050405020304" pitchFamily="18" charset="0"/>
                  </a:rPr>
                  <a:t>		</a:t>
                </a:r>
              </a:p>
            </p:txBody>
          </p:sp>
          <p:sp>
            <p:nvSpPr>
              <p:cNvPr id="13" name="TextBox 12"/>
              <p:cNvSpPr txBox="1"/>
              <p:nvPr/>
            </p:nvSpPr>
            <p:spPr>
              <a:xfrm>
                <a:off x="11859904" y="2479427"/>
                <a:ext cx="222458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polymerization</a:t>
                </a:r>
              </a:p>
            </p:txBody>
          </p:sp>
          <p:sp>
            <p:nvSpPr>
              <p:cNvPr id="18" name="TextBox 17"/>
              <p:cNvSpPr txBox="1"/>
              <p:nvPr/>
            </p:nvSpPr>
            <p:spPr>
              <a:xfrm>
                <a:off x="11809862" y="2862828"/>
                <a:ext cx="192433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Benzoyl peroxide</a:t>
                </a:r>
              </a:p>
            </p:txBody>
          </p:sp>
        </p:grpSp>
        <p:sp>
          <p:nvSpPr>
            <p:cNvPr id="16" name="TextBox 15"/>
            <p:cNvSpPr txBox="1"/>
            <p:nvPr/>
          </p:nvSpPr>
          <p:spPr>
            <a:xfrm>
              <a:off x="2713642" y="5407921"/>
              <a:ext cx="5611492" cy="369332"/>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Chloroethene</a:t>
              </a:r>
              <a:r>
                <a:rPr lang="en-US" dirty="0">
                  <a:latin typeface="Times New Roman" panose="02020603050405020304" pitchFamily="18" charset="0"/>
                  <a:cs typeface="Times New Roman" panose="02020603050405020304" pitchFamily="18" charset="0"/>
                </a:rPr>
                <a:t>		               	 PVC	</a:t>
              </a:r>
            </a:p>
          </p:txBody>
        </p:sp>
      </p:grpSp>
      <p:pic>
        <p:nvPicPr>
          <p:cNvPr id="1032" name="Picture 8" descr="Vinyl chloride is an organohalogen compound that has important industrial applications. When treated with certain catalysts, vinyl chloride monomers undergo polymerization and form the larger compound known as polyvinyl chloride, or PVC. PVC is used in the manufacture of numerous products, including packaging films and water pi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481" y="2664911"/>
            <a:ext cx="4049771" cy="32815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olyvinyl Chloride (PVC) Plastic: Uses, Properties, Benefit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1481" y="439834"/>
            <a:ext cx="3905250" cy="222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14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circle(in)">
                                      <p:cBhvr>
                                        <p:cTn id="7" dur="250"/>
                                        <p:tgtEl>
                                          <p:spTgt spid="10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03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1F60-DC7F-4408-BD1E-76CFC28B44E7}"/>
              </a:ext>
            </a:extLst>
          </p:cNvPr>
          <p:cNvSpPr>
            <a:spLocks noGrp="1"/>
          </p:cNvSpPr>
          <p:nvPr>
            <p:ph type="title"/>
          </p:nvPr>
        </p:nvSpPr>
        <p:spPr>
          <a:xfrm>
            <a:off x="842211" y="1063417"/>
            <a:ext cx="10467473" cy="1186488"/>
          </a:xfrm>
        </p:spPr>
        <p:txBody>
          <a:bodyPr/>
          <a:lstStyle/>
          <a:p>
            <a:r>
              <a:rPr lang="en-US" i="1" u="sng" dirty="0">
                <a:latin typeface="Times New Roman" panose="02020603050405020304" pitchFamily="18" charset="0"/>
                <a:cs typeface="Times New Roman" panose="02020603050405020304" pitchFamily="18" charset="0"/>
              </a:rPr>
              <a:t>Preparation and application of organic polymer</a:t>
            </a:r>
          </a:p>
        </p:txBody>
      </p:sp>
      <p:sp>
        <p:nvSpPr>
          <p:cNvPr id="3" name="Text Placeholder 2">
            <a:extLst>
              <a:ext uri="{FF2B5EF4-FFF2-40B4-BE49-F238E27FC236}">
                <a16:creationId xmlns:a16="http://schemas.microsoft.com/office/drawing/2014/main" id="{9D5E76BE-F32D-470D-9578-E7B97992423D}"/>
              </a:ext>
            </a:extLst>
          </p:cNvPr>
          <p:cNvSpPr>
            <a:spLocks noGrp="1"/>
          </p:cNvSpPr>
          <p:nvPr>
            <p:ph type="body" sz="half" idx="2"/>
          </p:nvPr>
        </p:nvSpPr>
        <p:spPr>
          <a:xfrm>
            <a:off x="842212" y="3236495"/>
            <a:ext cx="10467472" cy="3272589"/>
          </a:xfrm>
        </p:spPr>
        <p:txBody>
          <a:bodyPr>
            <a:normAutofit/>
          </a:bodyPr>
          <a:lstStyle/>
          <a:p>
            <a:pPr marL="514350" indent="-514350">
              <a:buAutoNum type="arabicPeriod"/>
            </a:pPr>
            <a:r>
              <a:rPr lang="en-US" sz="3200" i="1" u="sng" dirty="0">
                <a:solidFill>
                  <a:srgbClr val="C00000"/>
                </a:solidFill>
                <a:latin typeface="Times New Roman" panose="02020603050405020304" pitchFamily="18" charset="0"/>
                <a:cs typeface="Times New Roman" panose="02020603050405020304" pitchFamily="18" charset="0"/>
              </a:rPr>
              <a:t>Polyurethanes</a:t>
            </a:r>
          </a:p>
          <a:p>
            <a:pPr marL="457200" indent="-457200">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It is prepared by reacting the monomer</a:t>
            </a:r>
            <a:r>
              <a:rPr lang="en-US" sz="2400" dirty="0">
                <a:solidFill>
                  <a:srgbClr val="C00000"/>
                </a:solidFill>
                <a:latin typeface="Times New Roman" panose="02020603050405020304" pitchFamily="18" charset="0"/>
                <a:cs typeface="Times New Roman" panose="02020603050405020304" pitchFamily="18" charset="0"/>
              </a:rPr>
              <a:t> diisocyanate and diol. </a:t>
            </a:r>
            <a:r>
              <a:rPr lang="en-US" sz="2400" dirty="0">
                <a:solidFill>
                  <a:schemeClr val="tx1"/>
                </a:solidFill>
                <a:latin typeface="Times New Roman" panose="02020603050405020304" pitchFamily="18" charset="0"/>
                <a:cs typeface="Times New Roman" panose="02020603050405020304" pitchFamily="18" charset="0"/>
              </a:rPr>
              <a:t>It is a </a:t>
            </a:r>
            <a:r>
              <a:rPr lang="en-US" sz="2400" dirty="0">
                <a:solidFill>
                  <a:srgbClr val="C00000"/>
                </a:solidFill>
                <a:latin typeface="Times New Roman" panose="02020603050405020304" pitchFamily="18" charset="0"/>
                <a:cs typeface="Times New Roman" panose="02020603050405020304" pitchFamily="18" charset="0"/>
              </a:rPr>
              <a:t>synthetic </a:t>
            </a:r>
            <a:r>
              <a:rPr lang="en-US" sz="2400" dirty="0">
                <a:solidFill>
                  <a:schemeClr val="tx1"/>
                </a:solidFill>
                <a:latin typeface="Times New Roman" panose="02020603050405020304" pitchFamily="18" charset="0"/>
                <a:cs typeface="Times New Roman" panose="02020603050405020304" pitchFamily="18" charset="0"/>
              </a:rPr>
              <a:t>polymer and the process is </a:t>
            </a:r>
            <a:r>
              <a:rPr lang="en-US" sz="2400" dirty="0">
                <a:solidFill>
                  <a:srgbClr val="C00000"/>
                </a:solidFill>
                <a:latin typeface="Times New Roman" panose="02020603050405020304" pitchFamily="18" charset="0"/>
                <a:cs typeface="Times New Roman" panose="02020603050405020304" pitchFamily="18" charset="0"/>
              </a:rPr>
              <a:t>additional </a:t>
            </a:r>
            <a:r>
              <a:rPr lang="en-US" sz="2400" dirty="0">
                <a:solidFill>
                  <a:schemeClr val="tx1"/>
                </a:solidFill>
                <a:latin typeface="Times New Roman" panose="02020603050405020304" pitchFamily="18" charset="0"/>
                <a:cs typeface="Times New Roman" panose="02020603050405020304" pitchFamily="18" charset="0"/>
              </a:rPr>
              <a:t>polymerization. </a:t>
            </a:r>
          </a:p>
          <a:p>
            <a:pPr marL="457200" indent="-457200">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For example, </a:t>
            </a:r>
            <a:r>
              <a:rPr lang="en-US" sz="2400" dirty="0" err="1">
                <a:solidFill>
                  <a:srgbClr val="C00000"/>
                </a:solidFill>
                <a:latin typeface="Times New Roman" panose="02020603050405020304" pitchFamily="18" charset="0"/>
                <a:cs typeface="Times New Roman" panose="02020603050405020304" pitchFamily="18" charset="0"/>
              </a:rPr>
              <a:t>Perlon</a:t>
            </a:r>
            <a:r>
              <a:rPr lang="en-US" sz="2400" dirty="0">
                <a:solidFill>
                  <a:srgbClr val="C00000"/>
                </a:solidFill>
                <a:latin typeface="Times New Roman" panose="02020603050405020304" pitchFamily="18" charset="0"/>
                <a:cs typeface="Times New Roman" panose="02020603050405020304" pitchFamily="18" charset="0"/>
              </a:rPr>
              <a:t>- U </a:t>
            </a:r>
            <a:r>
              <a:rPr lang="en-US" sz="2400" dirty="0">
                <a:solidFill>
                  <a:schemeClr val="tx1"/>
                </a:solidFill>
                <a:latin typeface="Times New Roman" panose="02020603050405020304" pitchFamily="18" charset="0"/>
                <a:cs typeface="Times New Roman" panose="02020603050405020304" pitchFamily="18" charset="0"/>
              </a:rPr>
              <a:t>is prepared by the action of </a:t>
            </a:r>
            <a:r>
              <a:rPr lang="en-US" sz="2400" dirty="0">
                <a:solidFill>
                  <a:srgbClr val="C00000"/>
                </a:solidFill>
                <a:latin typeface="Times New Roman" panose="02020603050405020304" pitchFamily="18" charset="0"/>
                <a:cs typeface="Times New Roman" panose="02020603050405020304" pitchFamily="18" charset="0"/>
              </a:rPr>
              <a:t>1,4 butane-diol </a:t>
            </a:r>
            <a:r>
              <a:rPr lang="en-US" sz="2400" dirty="0">
                <a:solidFill>
                  <a:schemeClr val="tx1"/>
                </a:solidFill>
                <a:latin typeface="Times New Roman" panose="02020603050405020304" pitchFamily="18" charset="0"/>
                <a:cs typeface="Times New Roman" panose="02020603050405020304" pitchFamily="18" charset="0"/>
              </a:rPr>
              <a:t>with </a:t>
            </a:r>
            <a:r>
              <a:rPr lang="en-US" sz="2400" dirty="0">
                <a:solidFill>
                  <a:srgbClr val="C00000"/>
                </a:solidFill>
                <a:latin typeface="Times New Roman" panose="02020603050405020304" pitchFamily="18" charset="0"/>
                <a:cs typeface="Times New Roman" panose="02020603050405020304" pitchFamily="18" charset="0"/>
              </a:rPr>
              <a:t>1,6-hexadiisocyanate. </a:t>
            </a:r>
          </a:p>
          <a:p>
            <a:pPr marL="457200" indent="-457200">
              <a:buFont typeface="Wingdings" panose="05000000000000000000" pitchFamily="2" charset="2"/>
              <a:buChar char="Ø"/>
            </a:pPr>
            <a:endParaRPr lang="en-US" sz="2400" dirty="0">
              <a:solidFill>
                <a:schemeClr val="tx1"/>
              </a:solidFill>
              <a:latin typeface="Times New Roman" panose="02020603050405020304" pitchFamily="18" charset="0"/>
              <a:cs typeface="Times New Roman" panose="02020603050405020304" pitchFamily="18" charset="0"/>
            </a:endParaRPr>
          </a:p>
          <a:p>
            <a:endParaRPr lang="en-US" sz="2800" dirty="0">
              <a:solidFill>
                <a:srgbClr val="C00000"/>
              </a:solidFill>
              <a:latin typeface="Times New Roman" panose="02020603050405020304" pitchFamily="18" charset="0"/>
              <a:cs typeface="Times New Roman" panose="02020603050405020304" pitchFamily="18" charset="0"/>
            </a:endParaRPr>
          </a:p>
          <a:p>
            <a:endParaRPr lang="en-US" sz="2800"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8187C82-815C-4670-9D14-5C1E11F13A52}"/>
              </a:ext>
            </a:extLst>
          </p:cNvPr>
          <p:cNvPicPr>
            <a:picLocks noChangeAspect="1"/>
          </p:cNvPicPr>
          <p:nvPr/>
        </p:nvPicPr>
        <p:blipFill>
          <a:blip r:embed="rId3"/>
          <a:stretch>
            <a:fillRect/>
          </a:stretch>
        </p:blipFill>
        <p:spPr>
          <a:xfrm>
            <a:off x="1238250" y="5218442"/>
            <a:ext cx="4236118" cy="1417589"/>
          </a:xfrm>
          <a:prstGeom prst="rect">
            <a:avLst/>
          </a:prstGeom>
        </p:spPr>
      </p:pic>
    </p:spTree>
    <p:extLst>
      <p:ext uri="{BB962C8B-B14F-4D97-AF65-F5344CB8AC3E}">
        <p14:creationId xmlns:p14="http://schemas.microsoft.com/office/powerpoint/2010/main" val="3796082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D267-D6D4-42C8-9A40-0B15B2DFF0D1}"/>
              </a:ext>
            </a:extLst>
          </p:cNvPr>
          <p:cNvSpPr>
            <a:spLocks noGrp="1"/>
          </p:cNvSpPr>
          <p:nvPr>
            <p:ph type="title"/>
          </p:nvPr>
        </p:nvSpPr>
        <p:spPr>
          <a:xfrm>
            <a:off x="1148798" y="1063417"/>
            <a:ext cx="8825659" cy="1078204"/>
          </a:xfrm>
        </p:spPr>
        <p:txBody>
          <a:bodyPr/>
          <a:lstStyle/>
          <a:p>
            <a:r>
              <a:rPr lang="en-US" sz="4000" i="1" u="sng" dirty="0">
                <a:solidFill>
                  <a:schemeClr val="bg1">
                    <a:lumMod val="95000"/>
                  </a:schemeClr>
                </a:solidFill>
                <a:latin typeface="Times New Roman" panose="02020603050405020304" pitchFamily="18" charset="0"/>
                <a:cs typeface="Times New Roman" panose="02020603050405020304" pitchFamily="18" charset="0"/>
              </a:rPr>
              <a:t>1. Polyurethanes</a:t>
            </a:r>
            <a:endParaRPr lang="en-US" dirty="0"/>
          </a:p>
        </p:txBody>
      </p:sp>
      <p:sp>
        <p:nvSpPr>
          <p:cNvPr id="3" name="Text Placeholder 2">
            <a:extLst>
              <a:ext uri="{FF2B5EF4-FFF2-40B4-BE49-F238E27FC236}">
                <a16:creationId xmlns:a16="http://schemas.microsoft.com/office/drawing/2014/main" id="{420C1C0C-B8F4-454C-B741-885E44D698DC}"/>
              </a:ext>
            </a:extLst>
          </p:cNvPr>
          <p:cNvSpPr>
            <a:spLocks noGrp="1"/>
          </p:cNvSpPr>
          <p:nvPr>
            <p:ph type="body" sz="half" idx="2"/>
          </p:nvPr>
        </p:nvSpPr>
        <p:spPr>
          <a:xfrm>
            <a:off x="842212" y="3092116"/>
            <a:ext cx="9138402" cy="2927684"/>
          </a:xfrm>
        </p:spPr>
        <p:txBody>
          <a:bodyPr>
            <a:normAutofit/>
          </a:bodyPr>
          <a:lstStyle/>
          <a:p>
            <a:r>
              <a:rPr lang="en-US" sz="2800" dirty="0">
                <a:solidFill>
                  <a:srgbClr val="00B050"/>
                </a:solidFill>
                <a:latin typeface="Times New Roman" panose="02020603050405020304" pitchFamily="18" charset="0"/>
                <a:cs typeface="Times New Roman" panose="02020603050405020304" pitchFamily="18" charset="0"/>
              </a:rPr>
              <a:t>Uses</a:t>
            </a:r>
          </a:p>
          <a:p>
            <a:pPr marL="342900" indent="-342900">
              <a:buAutoNum type="arabicPeriod"/>
            </a:pPr>
            <a:r>
              <a:rPr lang="en-US" sz="2400" dirty="0">
                <a:latin typeface="Times New Roman" panose="02020603050405020304" pitchFamily="18" charset="0"/>
                <a:cs typeface="Times New Roman" panose="02020603050405020304" pitchFamily="18" charset="0"/>
              </a:rPr>
              <a:t>They are used as layer coating.</a:t>
            </a:r>
          </a:p>
          <a:p>
            <a:pPr marL="342900" indent="-342900">
              <a:buAutoNum type="arabicPeriod"/>
            </a:pPr>
            <a:r>
              <a:rPr lang="en-US" sz="2400" dirty="0">
                <a:latin typeface="Times New Roman" panose="02020603050405020304" pitchFamily="18" charset="0"/>
                <a:cs typeface="Times New Roman" panose="02020603050405020304" pitchFamily="18" charset="0"/>
              </a:rPr>
              <a:t>They are used in the garment industry.</a:t>
            </a:r>
          </a:p>
          <a:p>
            <a:pPr marL="342900" indent="-342900">
              <a:buAutoNum type="arabicPeriod"/>
            </a:pPr>
            <a:r>
              <a:rPr lang="en-US" sz="2400" dirty="0">
                <a:latin typeface="Times New Roman" panose="02020603050405020304" pitchFamily="18" charset="0"/>
                <a:cs typeface="Times New Roman" panose="02020603050405020304" pitchFamily="18" charset="0"/>
              </a:rPr>
              <a:t>They are used as synthetic leather.</a:t>
            </a:r>
          </a:p>
          <a:p>
            <a:pPr marL="342900" indent="-342900">
              <a:buAutoNum type="arabicPeriod"/>
            </a:pPr>
            <a:r>
              <a:rPr lang="en-US" sz="2400" dirty="0">
                <a:latin typeface="Times New Roman" panose="02020603050405020304" pitchFamily="18" charset="0"/>
                <a:cs typeface="Times New Roman" panose="02020603050405020304" pitchFamily="18" charset="0"/>
              </a:rPr>
              <a:t>They are used to produce or manufacture different types of utensils.</a:t>
            </a:r>
          </a:p>
        </p:txBody>
      </p:sp>
      <p:pic>
        <p:nvPicPr>
          <p:cNvPr id="4" name="Picture 3">
            <a:extLst>
              <a:ext uri="{FF2B5EF4-FFF2-40B4-BE49-F238E27FC236}">
                <a16:creationId xmlns:a16="http://schemas.microsoft.com/office/drawing/2014/main" id="{D42F175B-3941-4110-AEDB-D5B0B9ACE9AB}"/>
              </a:ext>
            </a:extLst>
          </p:cNvPr>
          <p:cNvPicPr>
            <a:picLocks noChangeAspect="1"/>
          </p:cNvPicPr>
          <p:nvPr/>
        </p:nvPicPr>
        <p:blipFill>
          <a:blip r:embed="rId2"/>
          <a:stretch>
            <a:fillRect/>
          </a:stretch>
        </p:blipFill>
        <p:spPr>
          <a:xfrm>
            <a:off x="8459178" y="507751"/>
            <a:ext cx="3334801" cy="3267739"/>
          </a:xfrm>
          <a:prstGeom prst="rect">
            <a:avLst/>
          </a:prstGeom>
        </p:spPr>
      </p:pic>
    </p:spTree>
    <p:extLst>
      <p:ext uri="{BB962C8B-B14F-4D97-AF65-F5344CB8AC3E}">
        <p14:creationId xmlns:p14="http://schemas.microsoft.com/office/powerpoint/2010/main" val="1545264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B464A-568B-4A3C-A3D4-8E2592B3EFE0}"/>
              </a:ext>
            </a:extLst>
          </p:cNvPr>
          <p:cNvSpPr>
            <a:spLocks noGrp="1"/>
          </p:cNvSpPr>
          <p:nvPr>
            <p:ph type="title"/>
          </p:nvPr>
        </p:nvSpPr>
        <p:spPr/>
        <p:txBody>
          <a:bodyPr/>
          <a:lstStyle/>
          <a:p>
            <a:r>
              <a:rPr lang="en-US" sz="36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Polystyrene or Styron</a:t>
            </a:r>
          </a:p>
        </p:txBody>
      </p:sp>
      <p:sp>
        <p:nvSpPr>
          <p:cNvPr id="3" name="Text Placeholder 2">
            <a:extLst>
              <a:ext uri="{FF2B5EF4-FFF2-40B4-BE49-F238E27FC236}">
                <a16:creationId xmlns:a16="http://schemas.microsoft.com/office/drawing/2014/main" id="{C3B0B076-2E17-4A89-AD0A-5538B529DD37}"/>
              </a:ext>
            </a:extLst>
          </p:cNvPr>
          <p:cNvSpPr>
            <a:spLocks noGrp="1"/>
          </p:cNvSpPr>
          <p:nvPr>
            <p:ph type="body" sz="half" idx="2"/>
          </p:nvPr>
        </p:nvSpPr>
        <p:spPr>
          <a:xfrm>
            <a:off x="649706" y="2995863"/>
            <a:ext cx="9330908" cy="3023937"/>
          </a:xfrm>
        </p:spPr>
        <p:txBody>
          <a:bodyPr>
            <a:norm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It is prepared by free radical polymerization of styrene in presence of Benzoyl peroxide.</a:t>
            </a:r>
          </a:p>
          <a:p>
            <a:pPr marL="285750" indent="-28575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0E23913-EC16-431D-8181-A85C4E363EC7}"/>
              </a:ext>
            </a:extLst>
          </p:cNvPr>
          <p:cNvPicPr>
            <a:picLocks noChangeAspect="1"/>
          </p:cNvPicPr>
          <p:nvPr/>
        </p:nvPicPr>
        <p:blipFill>
          <a:blip r:embed="rId2"/>
          <a:stretch>
            <a:fillRect/>
          </a:stretch>
        </p:blipFill>
        <p:spPr>
          <a:xfrm>
            <a:off x="966638" y="4735429"/>
            <a:ext cx="4598068" cy="1750803"/>
          </a:xfrm>
          <a:prstGeom prst="rect">
            <a:avLst/>
          </a:prstGeom>
        </p:spPr>
      </p:pic>
    </p:spTree>
    <p:extLst>
      <p:ext uri="{BB962C8B-B14F-4D97-AF65-F5344CB8AC3E}">
        <p14:creationId xmlns:p14="http://schemas.microsoft.com/office/powerpoint/2010/main" val="205171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6193-5483-45FB-8097-73530F37D736}"/>
              </a:ext>
            </a:extLst>
          </p:cNvPr>
          <p:cNvSpPr>
            <a:spLocks noGrp="1"/>
          </p:cNvSpPr>
          <p:nvPr>
            <p:ph type="title"/>
          </p:nvPr>
        </p:nvSpPr>
        <p:spPr/>
        <p:txBody>
          <a:bodyPr/>
          <a:lstStyle/>
          <a:p>
            <a:r>
              <a:rPr lang="en-US" sz="4000"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Polystyrene or Styron</a:t>
            </a:r>
            <a:endParaRPr lang="en-US" dirty="0"/>
          </a:p>
        </p:txBody>
      </p:sp>
      <p:sp>
        <p:nvSpPr>
          <p:cNvPr id="3" name="Text Placeholder 2">
            <a:extLst>
              <a:ext uri="{FF2B5EF4-FFF2-40B4-BE49-F238E27FC236}">
                <a16:creationId xmlns:a16="http://schemas.microsoft.com/office/drawing/2014/main" id="{41AC8D07-C711-4C8E-923C-70C9ED1F4E2F}"/>
              </a:ext>
            </a:extLst>
          </p:cNvPr>
          <p:cNvSpPr>
            <a:spLocks noGrp="1"/>
          </p:cNvSpPr>
          <p:nvPr>
            <p:ph type="body" sz="half" idx="2"/>
          </p:nvPr>
        </p:nvSpPr>
        <p:spPr/>
        <p:txBody>
          <a:bodyPr>
            <a:normAutofit lnSpcReduction="10000"/>
          </a:bodyPr>
          <a:lstStyle/>
          <a:p>
            <a:r>
              <a:rPr lang="en-US" sz="2800" dirty="0">
                <a:solidFill>
                  <a:srgbClr val="00B050"/>
                </a:solidFill>
                <a:latin typeface="Times New Roman" panose="02020603050405020304" pitchFamily="18" charset="0"/>
                <a:cs typeface="Times New Roman" panose="02020603050405020304" pitchFamily="18" charset="0"/>
              </a:rPr>
              <a:t>Uses</a:t>
            </a:r>
          </a:p>
          <a:p>
            <a:pPr marL="457200" indent="-457200">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It is used to form containers from food materials.</a:t>
            </a:r>
          </a:p>
          <a:p>
            <a:pPr marL="457200" indent="-457200">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It is used for making hot drink cups, different types of toys, comb, household articles, etc.</a:t>
            </a:r>
          </a:p>
          <a:p>
            <a:pPr marL="457200" indent="-457200">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It is used to manufacture tiles for the floor. </a:t>
            </a:r>
          </a:p>
        </p:txBody>
      </p:sp>
      <p:pic>
        <p:nvPicPr>
          <p:cNvPr id="5" name="Picture 4">
            <a:extLst>
              <a:ext uri="{FF2B5EF4-FFF2-40B4-BE49-F238E27FC236}">
                <a16:creationId xmlns:a16="http://schemas.microsoft.com/office/drawing/2014/main" id="{1C7822E9-1E88-4081-A71F-FB8FCF1DA466}"/>
              </a:ext>
            </a:extLst>
          </p:cNvPr>
          <p:cNvPicPr>
            <a:picLocks noChangeAspect="1"/>
          </p:cNvPicPr>
          <p:nvPr/>
        </p:nvPicPr>
        <p:blipFill>
          <a:blip r:embed="rId2"/>
          <a:stretch>
            <a:fillRect/>
          </a:stretch>
        </p:blipFill>
        <p:spPr>
          <a:xfrm>
            <a:off x="6595988" y="502760"/>
            <a:ext cx="5120808" cy="2192312"/>
          </a:xfrm>
          <a:prstGeom prst="rect">
            <a:avLst/>
          </a:prstGeom>
        </p:spPr>
      </p:pic>
    </p:spTree>
    <p:extLst>
      <p:ext uri="{BB962C8B-B14F-4D97-AF65-F5344CB8AC3E}">
        <p14:creationId xmlns:p14="http://schemas.microsoft.com/office/powerpoint/2010/main" val="3999603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D1B1-5EA1-43A6-AA52-F8182CB4F8DB}"/>
              </a:ext>
            </a:extLst>
          </p:cNvPr>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3. Polyvinyl chloride (PVC)</a:t>
            </a:r>
          </a:p>
        </p:txBody>
      </p:sp>
      <p:sp>
        <p:nvSpPr>
          <p:cNvPr id="3" name="Text Placeholder 2">
            <a:extLst>
              <a:ext uri="{FF2B5EF4-FFF2-40B4-BE49-F238E27FC236}">
                <a16:creationId xmlns:a16="http://schemas.microsoft.com/office/drawing/2014/main" id="{85F2DE0F-196E-4347-B905-53773AE06310}"/>
              </a:ext>
            </a:extLst>
          </p:cNvPr>
          <p:cNvSpPr>
            <a:spLocks noGrp="1"/>
          </p:cNvSpPr>
          <p:nvPr>
            <p:ph type="body" sz="half" idx="2"/>
          </p:nvPr>
        </p:nvSpPr>
        <p:spPr>
          <a:xfrm>
            <a:off x="781975" y="3183348"/>
            <a:ext cx="10996941" cy="2471494"/>
          </a:xfrm>
        </p:spPr>
        <p:txBody>
          <a:bodyPr>
            <a:normAutofit/>
          </a:bodyPr>
          <a:lstStyle/>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can be prepared by heating vinyl chloride in presence of peroxide at 60-80 ˚C between 1 – 1.5 atm pressure. </a:t>
            </a:r>
          </a:p>
          <a:p>
            <a:pPr marL="285750" indent="-28575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It is hard thermoplastic polymer.</a:t>
            </a:r>
          </a:p>
          <a:p>
            <a:pPr marL="285750" indent="-28575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2FE94B4-6CF2-4E0D-B2CD-327C257C748D}"/>
              </a:ext>
            </a:extLst>
          </p:cNvPr>
          <p:cNvPicPr>
            <a:picLocks noChangeAspect="1"/>
          </p:cNvPicPr>
          <p:nvPr/>
        </p:nvPicPr>
        <p:blipFill>
          <a:blip r:embed="rId2"/>
          <a:stretch>
            <a:fillRect/>
          </a:stretch>
        </p:blipFill>
        <p:spPr>
          <a:xfrm>
            <a:off x="1818021" y="4858518"/>
            <a:ext cx="4277979" cy="1872129"/>
          </a:xfrm>
          <a:prstGeom prst="rect">
            <a:avLst/>
          </a:prstGeom>
        </p:spPr>
      </p:pic>
    </p:spTree>
    <p:extLst>
      <p:ext uri="{BB962C8B-B14F-4D97-AF65-F5344CB8AC3E}">
        <p14:creationId xmlns:p14="http://schemas.microsoft.com/office/powerpoint/2010/main" val="3376492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530C-2702-4782-A422-416454A489D6}"/>
              </a:ext>
            </a:extLst>
          </p:cNvPr>
          <p:cNvSpPr>
            <a:spLocks noGrp="1"/>
          </p:cNvSpPr>
          <p:nvPr>
            <p:ph type="title"/>
          </p:nvPr>
        </p:nvSpPr>
        <p:spPr>
          <a:xfrm>
            <a:off x="1179098" y="2959624"/>
            <a:ext cx="4704344" cy="3621650"/>
          </a:xfrm>
        </p:spPr>
        <p:txBody>
          <a:bodyPr/>
          <a:lstStyle/>
          <a:p>
            <a:r>
              <a:rPr lang="en-US" sz="2800" dirty="0">
                <a:solidFill>
                  <a:schemeClr val="accent3">
                    <a:lumMod val="40000"/>
                    <a:lumOff val="60000"/>
                  </a:schemeClr>
                </a:solidFill>
                <a:latin typeface="Times New Roman" panose="02020603050405020304" pitchFamily="18" charset="0"/>
                <a:cs typeface="Times New Roman" panose="02020603050405020304" pitchFamily="18" charset="0"/>
              </a:rPr>
              <a:t>A) Unplasticized PVC</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i</a:t>
            </a:r>
            <a:r>
              <a:rPr lang="en-US" sz="2800" dirty="0">
                <a:latin typeface="Times New Roman" panose="02020603050405020304" pitchFamily="18" charset="0"/>
                <a:cs typeface="Times New Roman" panose="02020603050405020304" pitchFamily="18" charset="0"/>
              </a:rPr>
              <a:t>) They are used for manufacturing tank, helmet, refrigerator components.</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ii) They are used for manufacturing </a:t>
            </a:r>
            <a:r>
              <a:rPr lang="en-US" sz="2800" dirty="0" err="1">
                <a:latin typeface="Times New Roman" panose="02020603050405020304" pitchFamily="18" charset="0"/>
                <a:cs typeface="Times New Roman" panose="02020603050405020304" pitchFamily="18" charset="0"/>
              </a:rPr>
              <a:t>tyres</a:t>
            </a:r>
            <a:r>
              <a:rPr lang="en-US" sz="2800" dirty="0">
                <a:latin typeface="Times New Roman" panose="02020603050405020304" pitchFamily="18" charset="0"/>
                <a:cs typeface="Times New Roman" panose="02020603050405020304" pitchFamily="18" charset="0"/>
              </a:rPr>
              <a:t> of cycles and motorcycles, etc. </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EA8E600-EE06-46FB-A74F-A8A420A94B4E}"/>
              </a:ext>
            </a:extLst>
          </p:cNvPr>
          <p:cNvSpPr>
            <a:spLocks noGrp="1"/>
          </p:cNvSpPr>
          <p:nvPr>
            <p:ph type="body" idx="1"/>
          </p:nvPr>
        </p:nvSpPr>
        <p:spPr>
          <a:xfrm>
            <a:off x="6644293" y="2959623"/>
            <a:ext cx="4704344" cy="3162422"/>
          </a:xfrm>
        </p:spPr>
        <p:txBody>
          <a:bodyPr>
            <a:normAutofit fontScale="40000" lnSpcReduction="20000"/>
          </a:bodyPr>
          <a:lstStyle/>
          <a:p>
            <a:r>
              <a:rPr lang="en-US" sz="5500" dirty="0">
                <a:solidFill>
                  <a:schemeClr val="tx1"/>
                </a:solidFill>
                <a:latin typeface="Times New Roman" panose="02020603050405020304" pitchFamily="18" charset="0"/>
                <a:cs typeface="Times New Roman" panose="02020603050405020304" pitchFamily="18" charset="0"/>
              </a:rPr>
              <a:t>b) Plasticized </a:t>
            </a:r>
            <a:r>
              <a:rPr lang="en-US" sz="5500" dirty="0" err="1">
                <a:solidFill>
                  <a:schemeClr val="tx1"/>
                </a:solidFill>
                <a:latin typeface="Times New Roman" panose="02020603050405020304" pitchFamily="18" charset="0"/>
                <a:cs typeface="Times New Roman" panose="02020603050405020304" pitchFamily="18" charset="0"/>
              </a:rPr>
              <a:t>Pvc</a:t>
            </a:r>
            <a:endParaRPr lang="en-US" sz="5500" dirty="0">
              <a:solidFill>
                <a:schemeClr val="tx1"/>
              </a:solidFill>
              <a:latin typeface="Times New Roman" panose="02020603050405020304" pitchFamily="18" charset="0"/>
              <a:cs typeface="Times New Roman" panose="02020603050405020304" pitchFamily="18" charset="0"/>
            </a:endParaRPr>
          </a:p>
          <a:p>
            <a:pPr marL="571500" indent="-571500">
              <a:buAutoNum type="romanLcParenR"/>
            </a:pPr>
            <a:r>
              <a:rPr lang="en-US" sz="5500" cap="none" dirty="0">
                <a:latin typeface="Times New Roman" panose="02020603050405020304" pitchFamily="18" charset="0"/>
                <a:cs typeface="Times New Roman" panose="02020603050405020304" pitchFamily="18" charset="0"/>
              </a:rPr>
              <a:t>They are used for manufacturing raincoats, handbags, curtains, clothes, toys, table cloths, belts, etc.</a:t>
            </a:r>
          </a:p>
          <a:p>
            <a:pPr marL="571500" indent="-571500">
              <a:buAutoNum type="romanLcParenR"/>
            </a:pPr>
            <a:r>
              <a:rPr lang="en-US" sz="5500" cap="none" dirty="0">
                <a:latin typeface="Times New Roman" panose="02020603050405020304" pitchFamily="18" charset="0"/>
                <a:cs typeface="Times New Roman" panose="02020603050405020304" pitchFamily="18" charset="0"/>
              </a:rPr>
              <a:t>they are used for artificial flooring.</a:t>
            </a:r>
          </a:p>
          <a:p>
            <a:pPr marL="571500" indent="-571500">
              <a:buAutoNum type="romanLcParenR"/>
            </a:pPr>
            <a:r>
              <a:rPr lang="en-US" sz="5500" cap="none" dirty="0">
                <a:latin typeface="Times New Roman" panose="02020603050405020304" pitchFamily="18" charset="0"/>
                <a:cs typeface="Times New Roman" panose="02020603050405020304" pitchFamily="18" charset="0"/>
              </a:rPr>
              <a:t>They are also used to prepare insulating materials for wires and other electrical goods. </a:t>
            </a:r>
            <a:br>
              <a:rPr lang="en-US" sz="2800" cap="none" dirty="0">
                <a:latin typeface="Times New Roman" panose="02020603050405020304" pitchFamily="18" charset="0"/>
                <a:cs typeface="Times New Roman" panose="02020603050405020304" pitchFamily="18" charset="0"/>
              </a:rPr>
            </a:br>
            <a:br>
              <a:rPr lang="en-US" sz="2800" cap="none" dirty="0">
                <a:latin typeface="Times New Roman" panose="02020603050405020304" pitchFamily="18" charset="0"/>
                <a:cs typeface="Times New Roman" panose="02020603050405020304" pitchFamily="18" charset="0"/>
              </a:rPr>
            </a:b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BBDC35D-D308-4568-8803-879AD03A22B8}"/>
              </a:ext>
            </a:extLst>
          </p:cNvPr>
          <p:cNvSpPr txBox="1">
            <a:spLocks/>
          </p:cNvSpPr>
          <p:nvPr/>
        </p:nvSpPr>
        <p:spPr bwMode="gray">
          <a:xfrm>
            <a:off x="1148798" y="1063417"/>
            <a:ext cx="8831816" cy="1372986"/>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i="1" u="sng">
                <a:latin typeface="Times New Roman" panose="02020603050405020304" pitchFamily="18" charset="0"/>
                <a:cs typeface="Times New Roman" panose="02020603050405020304" pitchFamily="18" charset="0"/>
              </a:rPr>
              <a:t>3. Polyvinyl chloride (PVC)</a:t>
            </a:r>
            <a:endParaRPr lang="en-US" dirty="0"/>
          </a:p>
        </p:txBody>
      </p:sp>
      <p:sp>
        <p:nvSpPr>
          <p:cNvPr id="5" name="TextBox 4">
            <a:extLst>
              <a:ext uri="{FF2B5EF4-FFF2-40B4-BE49-F238E27FC236}">
                <a16:creationId xmlns:a16="http://schemas.microsoft.com/office/drawing/2014/main" id="{34C68ACA-175E-4660-A83D-34FCE8F71FEC}"/>
              </a:ext>
            </a:extLst>
          </p:cNvPr>
          <p:cNvSpPr txBox="1"/>
          <p:nvPr/>
        </p:nvSpPr>
        <p:spPr>
          <a:xfrm>
            <a:off x="838518" y="2436403"/>
            <a:ext cx="10912642" cy="523220"/>
          </a:xfrm>
          <a:prstGeom prst="rect">
            <a:avLst/>
          </a:prstGeom>
          <a:noFill/>
        </p:spPr>
        <p:txBody>
          <a:bodyPr wrap="square" rtlCol="0">
            <a:spAutoFit/>
          </a:bodyPr>
          <a:lstStyle/>
          <a:p>
            <a:r>
              <a:rPr lang="en-US" sz="2800" dirty="0">
                <a:solidFill>
                  <a:schemeClr val="accent3">
                    <a:lumMod val="40000"/>
                    <a:lumOff val="60000"/>
                  </a:schemeClr>
                </a:solidFill>
                <a:latin typeface="Times New Roman" panose="02020603050405020304" pitchFamily="18" charset="0"/>
                <a:cs typeface="Times New Roman" panose="02020603050405020304" pitchFamily="18" charset="0"/>
              </a:rPr>
              <a:t>It is used as unplasticized and plasticized PVC</a:t>
            </a:r>
          </a:p>
        </p:txBody>
      </p:sp>
      <p:pic>
        <p:nvPicPr>
          <p:cNvPr id="7" name="Picture 6">
            <a:extLst>
              <a:ext uri="{FF2B5EF4-FFF2-40B4-BE49-F238E27FC236}">
                <a16:creationId xmlns:a16="http://schemas.microsoft.com/office/drawing/2014/main" id="{F9F68FDC-03AF-4244-86C5-4296D576A141}"/>
              </a:ext>
            </a:extLst>
          </p:cNvPr>
          <p:cNvPicPr>
            <a:picLocks noChangeAspect="1"/>
          </p:cNvPicPr>
          <p:nvPr/>
        </p:nvPicPr>
        <p:blipFill>
          <a:blip r:embed="rId3"/>
          <a:stretch>
            <a:fillRect/>
          </a:stretch>
        </p:blipFill>
        <p:spPr>
          <a:xfrm>
            <a:off x="8448185" y="0"/>
            <a:ext cx="3685418" cy="2423871"/>
          </a:xfrm>
          <a:prstGeom prst="rect">
            <a:avLst/>
          </a:prstGeom>
        </p:spPr>
      </p:pic>
    </p:spTree>
    <p:extLst>
      <p:ext uri="{BB962C8B-B14F-4D97-AF65-F5344CB8AC3E}">
        <p14:creationId xmlns:p14="http://schemas.microsoft.com/office/powerpoint/2010/main" val="999398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8226" y="2194066"/>
            <a:ext cx="10773189" cy="4773115"/>
          </a:xfrm>
        </p:spPr>
        <p:txBody>
          <a:bodyPr>
            <a:noAutofit/>
          </a:bodyPr>
          <a:lstStyle/>
          <a:p>
            <a:r>
              <a:rPr lang="en-US" sz="2400" dirty="0" err="1">
                <a:solidFill>
                  <a:schemeClr val="tx1"/>
                </a:solidFill>
                <a:latin typeface="Times New Roman" panose="02020603050405020304" pitchFamily="18" charset="0"/>
                <a:cs typeface="Times New Roman" panose="02020603050405020304" pitchFamily="18" charset="0"/>
              </a:rPr>
              <a:t>P</a:t>
            </a:r>
            <a:r>
              <a:rPr lang="en-US" sz="2400" dirty="0" err="1">
                <a:latin typeface="Times New Roman" panose="02020603050405020304" pitchFamily="18" charset="0"/>
                <a:cs typeface="Times New Roman" panose="02020603050405020304" pitchFamily="18" charset="0"/>
              </a:rPr>
              <a:t>olytetrafluoroethene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PTTE</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Monomer: Tetrafluoroethene (</a:t>
            </a:r>
            <a:r>
              <a:rPr lang="en-US" sz="2400" dirty="0">
                <a:solidFill>
                  <a:srgbClr val="FF0000"/>
                </a:solidFill>
                <a:latin typeface="Times New Roman" panose="02020603050405020304" pitchFamily="18" charset="0"/>
                <a:cs typeface="Times New Roman" panose="02020603050405020304" pitchFamily="18" charset="0"/>
              </a:rPr>
              <a:t>CF</a:t>
            </a:r>
            <a:r>
              <a:rPr lang="en-US" sz="2400" baseline="-25000" dirty="0">
                <a:solidFill>
                  <a:srgbClr val="FF0000"/>
                </a:solidFill>
                <a:latin typeface="Times New Roman" panose="02020603050405020304" pitchFamily="18" charset="0"/>
                <a:cs typeface="Times New Roman" panose="02020603050405020304" pitchFamily="18" charset="0"/>
              </a:rPr>
              <a:t>2 </a:t>
            </a:r>
            <a:r>
              <a:rPr lang="en-US" sz="2400" dirty="0">
                <a:solidFill>
                  <a:srgbClr val="FF0000"/>
                </a:solidFill>
                <a:latin typeface="Times New Roman" panose="02020603050405020304" pitchFamily="18" charset="0"/>
                <a:cs typeface="Times New Roman" panose="02020603050405020304" pitchFamily="18" charset="0"/>
              </a:rPr>
              <a:t>= CF</a:t>
            </a:r>
            <a:r>
              <a:rPr lang="en-US" sz="2400" baseline="-25000" dirty="0">
                <a:solidFill>
                  <a:srgbClr val="FF0000"/>
                </a:solidFill>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a:t>
            </a:r>
            <a:endParaRPr lang="en-US" sz="2400" baseline="-250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Synthetic</a:t>
            </a:r>
            <a:r>
              <a:rPr lang="en-US" sz="2400" dirty="0">
                <a:latin typeface="Times New Roman" panose="02020603050405020304" pitchFamily="18" charset="0"/>
                <a:cs typeface="Times New Roman" panose="02020603050405020304" pitchFamily="18" charset="0"/>
              </a:rPr>
              <a:t> polymer, </a:t>
            </a:r>
            <a:r>
              <a:rPr lang="en-US" sz="2400" dirty="0" err="1">
                <a:solidFill>
                  <a:srgbClr val="FF0000"/>
                </a:solidFill>
                <a:latin typeface="Times New Roman" panose="02020603050405020304" pitchFamily="18" charset="0"/>
                <a:cs typeface="Times New Roman" panose="02020603050405020304" pitchFamily="18" charset="0"/>
              </a:rPr>
              <a:t>homopolymer</a:t>
            </a: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addition</a:t>
            </a:r>
            <a:r>
              <a:rPr lang="en-US" sz="2400" dirty="0">
                <a:latin typeface="Times New Roman" panose="02020603050405020304" pitchFamily="18" charset="0"/>
                <a:cs typeface="Times New Roman" panose="02020603050405020304" pitchFamily="18" charset="0"/>
              </a:rPr>
              <a:t> polymer</a:t>
            </a:r>
          </a:p>
          <a:p>
            <a:r>
              <a:rPr lang="en-US" sz="2400" dirty="0">
                <a:latin typeface="Times New Roman" panose="02020603050405020304" pitchFamily="18" charset="0"/>
                <a:cs typeface="Times New Roman" panose="02020603050405020304" pitchFamily="18" charset="0"/>
              </a:rPr>
              <a:t>Inert polymer; resist the action of acids, </a:t>
            </a:r>
            <a:r>
              <a:rPr lang="en-US" sz="2400" dirty="0" err="1">
                <a:latin typeface="Times New Roman" panose="02020603050405020304" pitchFamily="18" charset="0"/>
                <a:cs typeface="Times New Roman" panose="02020603050405020304" pitchFamily="18" charset="0"/>
              </a:rPr>
              <a:t>alkalies</a:t>
            </a:r>
            <a:r>
              <a:rPr lang="en-US" sz="2400" dirty="0">
                <a:latin typeface="Times New Roman" panose="02020603050405020304" pitchFamily="18" charset="0"/>
                <a:cs typeface="Times New Roman" panose="02020603050405020304" pitchFamily="18" charset="0"/>
              </a:rPr>
              <a:t>, oxidizing agents, high temperature, smooth and soft and bears </a:t>
            </a:r>
            <a:r>
              <a:rPr lang="en-US" sz="2400" dirty="0" err="1">
                <a:solidFill>
                  <a:srgbClr val="00B050"/>
                </a:solidFill>
                <a:latin typeface="Times New Roman" panose="02020603050405020304" pitchFamily="18" charset="0"/>
                <a:cs typeface="Times New Roman" panose="02020603050405020304" pitchFamily="18" charset="0"/>
              </a:rPr>
              <a:t>antistick</a:t>
            </a:r>
            <a:r>
              <a:rPr lang="en-US" sz="2400" dirty="0">
                <a:solidFill>
                  <a:srgbClr val="00B05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properties. </a:t>
            </a:r>
          </a:p>
          <a:p>
            <a:r>
              <a:rPr lang="en-US" sz="2400" dirty="0">
                <a:latin typeface="Times New Roman" panose="02020603050405020304" pitchFamily="18" charset="0"/>
                <a:cs typeface="Times New Roman" panose="02020603050405020304" pitchFamily="18" charset="0"/>
              </a:rPr>
              <a:t>Preparation;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Used</a:t>
            </a:r>
            <a:r>
              <a:rPr lang="en-US" sz="2400" dirty="0">
                <a:latin typeface="Times New Roman" panose="02020603050405020304" pitchFamily="18" charset="0"/>
                <a:cs typeface="Times New Roman" panose="02020603050405020304" pitchFamily="18" charset="0"/>
              </a:rPr>
              <a:t> in the manufacture of </a:t>
            </a:r>
            <a:r>
              <a:rPr lang="en-US" sz="2400" dirty="0">
                <a:solidFill>
                  <a:srgbClr val="FF0000"/>
                </a:solidFill>
                <a:latin typeface="Times New Roman" panose="02020603050405020304" pitchFamily="18" charset="0"/>
                <a:cs typeface="Times New Roman" panose="02020603050405020304" pitchFamily="18" charset="0"/>
              </a:rPr>
              <a:t>gaskets, valves, non-lubricated bearings, non stick pans and other utensils, insulators</a:t>
            </a:r>
            <a:r>
              <a:rPr lang="en-US" sz="2400" dirty="0">
                <a:latin typeface="Times New Roman" panose="02020603050405020304" pitchFamily="18" charset="0"/>
                <a:cs typeface="Times New Roman" panose="02020603050405020304" pitchFamily="18" charset="0"/>
              </a:rPr>
              <a:t> etc.</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p>
          <a:p>
            <a:pPr marL="457200" lvl="1"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p>
        </p:txBody>
      </p:sp>
      <p:sp>
        <p:nvSpPr>
          <p:cNvPr id="5" name="Title 4"/>
          <p:cNvSpPr>
            <a:spLocks noGrp="1"/>
          </p:cNvSpPr>
          <p:nvPr>
            <p:ph type="title"/>
          </p:nvPr>
        </p:nvSpPr>
        <p:spPr>
          <a:xfrm>
            <a:off x="718226" y="973668"/>
            <a:ext cx="9198141" cy="706964"/>
          </a:xfrm>
        </p:spPr>
        <p:txBody>
          <a:bodyPr/>
          <a:lstStyle/>
          <a:p>
            <a:r>
              <a:rPr lang="en-US" i="1" u="sng" dirty="0">
                <a:latin typeface="Times New Roman" panose="02020603050405020304" pitchFamily="18" charset="0"/>
                <a:cs typeface="Times New Roman" panose="02020603050405020304" pitchFamily="18" charset="0"/>
              </a:rPr>
              <a:t>4. Teflon:</a:t>
            </a:r>
          </a:p>
        </p:txBody>
      </p:sp>
      <p:pic>
        <p:nvPicPr>
          <p:cNvPr id="4100" name="Picture 4" descr="How Toxic is Tefl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6691" y="370765"/>
            <a:ext cx="4552903" cy="28337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rite chemical reactions to prepare the Teflon pol toppr.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093" y="4440923"/>
            <a:ext cx="4505325" cy="133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045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circle(in)">
                                      <p:cBhvr>
                                        <p:cTn id="7" dur="25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10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87076-BFDB-4D5C-9F7B-0D90ABC4F417}"/>
              </a:ext>
            </a:extLst>
          </p:cNvPr>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4. Teflon</a:t>
            </a:r>
            <a:endParaRPr lang="en-US" dirty="0"/>
          </a:p>
        </p:txBody>
      </p:sp>
      <p:sp>
        <p:nvSpPr>
          <p:cNvPr id="3" name="Content Placeholder 2">
            <a:extLst>
              <a:ext uri="{FF2B5EF4-FFF2-40B4-BE49-F238E27FC236}">
                <a16:creationId xmlns:a16="http://schemas.microsoft.com/office/drawing/2014/main" id="{A436F2A3-E63A-4E61-B8BD-74D88653EE6F}"/>
              </a:ext>
            </a:extLst>
          </p:cNvPr>
          <p:cNvSpPr>
            <a:spLocks noGrp="1"/>
          </p:cNvSpPr>
          <p:nvPr>
            <p:ph idx="1"/>
          </p:nvPr>
        </p:nvSpPr>
        <p:spPr>
          <a:xfrm>
            <a:off x="1154954" y="2261937"/>
            <a:ext cx="10551772" cy="3757863"/>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Uses</a:t>
            </a:r>
          </a:p>
          <a:p>
            <a:pPr marL="457200" indent="-457200">
              <a:buAutoNum type="arabicPeriod"/>
            </a:pPr>
            <a:r>
              <a:rPr lang="en-US" sz="2400" dirty="0">
                <a:latin typeface="Times New Roman" panose="02020603050405020304" pitchFamily="18" charset="0"/>
                <a:cs typeface="Times New Roman" panose="02020603050405020304" pitchFamily="18" charset="0"/>
              </a:rPr>
              <a:t>It is used for manufacturing materials for motor, transformer, cable, wire, etc.</a:t>
            </a:r>
          </a:p>
          <a:p>
            <a:pPr marL="457200" indent="-457200">
              <a:buAutoNum type="arabicPeriod"/>
            </a:pPr>
            <a:r>
              <a:rPr lang="en-US" sz="2400" dirty="0">
                <a:latin typeface="Times New Roman" panose="02020603050405020304" pitchFamily="18" charset="0"/>
                <a:cs typeface="Times New Roman" panose="02020603050405020304" pitchFamily="18" charset="0"/>
              </a:rPr>
              <a:t>It is used for making gaskets.</a:t>
            </a:r>
          </a:p>
          <a:p>
            <a:pPr marL="457200" indent="-457200">
              <a:buAutoNum type="arabicPeriod"/>
            </a:pPr>
            <a:r>
              <a:rPr lang="en-US" sz="2400" dirty="0">
                <a:latin typeface="Times New Roman" panose="02020603050405020304" pitchFamily="18" charset="0"/>
                <a:cs typeface="Times New Roman" panose="02020603050405020304" pitchFamily="18" charset="0"/>
              </a:rPr>
              <a:t>It is used for making Sloppers in the burette.</a:t>
            </a:r>
          </a:p>
          <a:p>
            <a:pPr marL="457200" indent="-457200">
              <a:buAutoNum type="arabicPeriod"/>
            </a:pPr>
            <a:r>
              <a:rPr lang="en-US" sz="2400" dirty="0">
                <a:latin typeface="Times New Roman" panose="02020603050405020304" pitchFamily="18" charset="0"/>
                <a:cs typeface="Times New Roman" panose="02020603050405020304" pitchFamily="18" charset="0"/>
              </a:rPr>
              <a:t>It is used as a coating asbestos</a:t>
            </a:r>
          </a:p>
          <a:p>
            <a:pPr marL="457200" indent="-457200">
              <a:buAutoNum type="arabicPeriod"/>
            </a:pPr>
            <a:endParaRPr lang="en-US" sz="2400" dirty="0">
              <a:latin typeface="Times New Roman" panose="02020603050405020304" pitchFamily="18" charset="0"/>
              <a:cs typeface="Times New Roman" panose="02020603050405020304" pitchFamily="18" charset="0"/>
            </a:endParaRPr>
          </a:p>
          <a:p>
            <a:pPr marL="457200" indent="-457200">
              <a:buAutoNum type="arabicPeriod"/>
            </a:pPr>
            <a:endParaRPr lang="en-US" sz="2400" dirty="0">
              <a:latin typeface="Times New Roman" panose="02020603050405020304" pitchFamily="18" charset="0"/>
              <a:cs typeface="Times New Roman" panose="02020603050405020304" pitchFamily="18" charset="0"/>
            </a:endParaRPr>
          </a:p>
          <a:p>
            <a:pPr marL="457200" indent="-457200">
              <a:buAutoNum type="arabicPeriod"/>
            </a:pP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7374FD-9404-4C82-AC5E-502466AF8372}"/>
              </a:ext>
            </a:extLst>
          </p:cNvPr>
          <p:cNvPicPr>
            <a:picLocks noChangeAspect="1"/>
          </p:cNvPicPr>
          <p:nvPr/>
        </p:nvPicPr>
        <p:blipFill>
          <a:blip r:embed="rId2"/>
          <a:stretch>
            <a:fillRect/>
          </a:stretch>
        </p:blipFill>
        <p:spPr>
          <a:xfrm>
            <a:off x="8157410" y="409075"/>
            <a:ext cx="3549315" cy="1961051"/>
          </a:xfrm>
          <a:prstGeom prst="rect">
            <a:avLst/>
          </a:prstGeom>
        </p:spPr>
      </p:pic>
    </p:spTree>
    <p:extLst>
      <p:ext uri="{BB962C8B-B14F-4D97-AF65-F5344CB8AC3E}">
        <p14:creationId xmlns:p14="http://schemas.microsoft.com/office/powerpoint/2010/main" val="1764095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Course Contents:</a:t>
            </a: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Polymers</a:t>
            </a:r>
          </a:p>
          <a:p>
            <a:r>
              <a:rPr lang="en-US" sz="2400" dirty="0">
                <a:latin typeface="Times New Roman" panose="02020603050405020304" pitchFamily="18" charset="0"/>
                <a:cs typeface="Times New Roman" panose="02020603050405020304" pitchFamily="18" charset="0"/>
              </a:rPr>
              <a:t>Inorganic Polymers</a:t>
            </a:r>
          </a:p>
          <a:p>
            <a:r>
              <a:rPr lang="en-US" sz="2400" dirty="0">
                <a:latin typeface="Times New Roman" panose="02020603050405020304" pitchFamily="18" charset="0"/>
                <a:cs typeface="Times New Roman" panose="02020603050405020304" pitchFamily="18" charset="0"/>
              </a:rPr>
              <a:t>Organic Polymers</a:t>
            </a:r>
          </a:p>
        </p:txBody>
      </p:sp>
    </p:spTree>
    <p:extLst>
      <p:ext uri="{BB962C8B-B14F-4D97-AF65-F5344CB8AC3E}">
        <p14:creationId xmlns:p14="http://schemas.microsoft.com/office/powerpoint/2010/main" val="401935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5. Nylon 66:</a:t>
            </a:r>
          </a:p>
        </p:txBody>
      </p:sp>
      <p:sp>
        <p:nvSpPr>
          <p:cNvPr id="3" name="Content Placeholder 2"/>
          <p:cNvSpPr>
            <a:spLocks noGrp="1"/>
          </p:cNvSpPr>
          <p:nvPr>
            <p:ph idx="1"/>
          </p:nvPr>
        </p:nvSpPr>
        <p:spPr>
          <a:xfrm>
            <a:off x="704577" y="2262306"/>
            <a:ext cx="10350110" cy="4595694"/>
          </a:xfrm>
        </p:spPr>
        <p:txBody>
          <a:bodyPr>
            <a:noAutofit/>
          </a:bodyPr>
          <a:lstStyle/>
          <a:p>
            <a:r>
              <a:rPr lang="en-US" sz="2400" dirty="0">
                <a:latin typeface="Times New Roman" panose="02020603050405020304" pitchFamily="18" charset="0"/>
                <a:cs typeface="Times New Roman" panose="02020603050405020304" pitchFamily="18" charset="0"/>
              </a:rPr>
              <a:t>Monomers: </a:t>
            </a:r>
            <a:r>
              <a:rPr lang="en-US" sz="2400" dirty="0" err="1">
                <a:solidFill>
                  <a:srgbClr val="0070C0"/>
                </a:solidFill>
                <a:latin typeface="Times New Roman" panose="02020603050405020304" pitchFamily="18" charset="0"/>
                <a:cs typeface="Times New Roman" panose="02020603050405020304" pitchFamily="18" charset="0"/>
              </a:rPr>
              <a:t>Adipic</a:t>
            </a:r>
            <a:r>
              <a:rPr lang="en-US" sz="2400" dirty="0">
                <a:solidFill>
                  <a:srgbClr val="0070C0"/>
                </a:solidFill>
                <a:latin typeface="Times New Roman" panose="02020603050405020304" pitchFamily="18" charset="0"/>
                <a:cs typeface="Times New Roman" panose="02020603050405020304" pitchFamily="18" charset="0"/>
              </a:rPr>
              <a:t> acid [</a:t>
            </a:r>
            <a:r>
              <a:rPr lang="en-US" sz="2400" dirty="0" err="1">
                <a:solidFill>
                  <a:srgbClr val="0070C0"/>
                </a:solidFill>
                <a:latin typeface="Times New Roman" panose="02020603050405020304" pitchFamily="18" charset="0"/>
                <a:cs typeface="Times New Roman" panose="02020603050405020304" pitchFamily="18" charset="0"/>
              </a:rPr>
              <a:t>HOOC</a:t>
            </a:r>
            <a:r>
              <a:rPr lang="en-US" sz="2400" dirty="0">
                <a:solidFill>
                  <a:srgbClr val="0070C0"/>
                </a:solidFill>
                <a:latin typeface="Times New Roman" panose="02020603050405020304" pitchFamily="18" charset="0"/>
                <a:cs typeface="Times New Roman" panose="02020603050405020304" pitchFamily="18" charset="0"/>
              </a:rPr>
              <a:t> – (</a:t>
            </a:r>
            <a:r>
              <a:rPr lang="en-US" sz="2400" dirty="0" err="1">
                <a:solidFill>
                  <a:srgbClr val="0070C0"/>
                </a:solidFill>
                <a:latin typeface="Times New Roman" panose="02020603050405020304" pitchFamily="18" charset="0"/>
                <a:cs typeface="Times New Roman" panose="02020603050405020304" pitchFamily="18" charset="0"/>
              </a:rPr>
              <a:t>CH</a:t>
            </a:r>
            <a:r>
              <a:rPr lang="en-US" sz="2400" baseline="-25000" dirty="0" err="1">
                <a:solidFill>
                  <a:srgbClr val="0070C0"/>
                </a:solidFill>
                <a:latin typeface="Times New Roman" panose="02020603050405020304" pitchFamily="18" charset="0"/>
                <a:cs typeface="Times New Roman" panose="02020603050405020304" pitchFamily="18" charset="0"/>
              </a:rPr>
              <a:t>2</a:t>
            </a:r>
            <a:r>
              <a:rPr lang="en-US" sz="2400" dirty="0">
                <a:solidFill>
                  <a:srgbClr val="0070C0"/>
                </a:solidFill>
                <a:latin typeface="Times New Roman" panose="02020603050405020304" pitchFamily="18" charset="0"/>
                <a:cs typeface="Times New Roman" panose="02020603050405020304" pitchFamily="18" charset="0"/>
              </a:rPr>
              <a:t>)</a:t>
            </a:r>
            <a:r>
              <a:rPr lang="en-US" sz="2400" baseline="-25000" dirty="0">
                <a:solidFill>
                  <a:srgbClr val="0070C0"/>
                </a:solidFill>
                <a:latin typeface="Times New Roman" panose="02020603050405020304" pitchFamily="18" charset="0"/>
                <a:cs typeface="Times New Roman" panose="02020603050405020304" pitchFamily="18" charset="0"/>
              </a:rPr>
              <a:t>4</a:t>
            </a:r>
            <a:r>
              <a:rPr lang="en-US" sz="2400" dirty="0">
                <a:solidFill>
                  <a:srgbClr val="0070C0"/>
                </a:solidFill>
                <a:latin typeface="Times New Roman" panose="02020603050405020304" pitchFamily="18" charset="0"/>
                <a:cs typeface="Times New Roman" panose="02020603050405020304" pitchFamily="18" charset="0"/>
              </a:rPr>
              <a:t> – </a:t>
            </a:r>
            <a:r>
              <a:rPr lang="en-US" sz="2400" dirty="0" err="1">
                <a:solidFill>
                  <a:srgbClr val="0070C0"/>
                </a:solidFill>
                <a:latin typeface="Times New Roman" panose="02020603050405020304" pitchFamily="18" charset="0"/>
                <a:cs typeface="Times New Roman" panose="02020603050405020304" pitchFamily="18" charset="0"/>
              </a:rPr>
              <a:t>COOH</a:t>
            </a:r>
            <a:r>
              <a:rPr lang="en-US" sz="2400" dirty="0">
                <a:solidFill>
                  <a:srgbClr val="0070C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&amp;</a:t>
            </a:r>
          </a:p>
          <a:p>
            <a:pPr marL="0" indent="0">
              <a:buNone/>
            </a:pPr>
            <a:r>
              <a:rPr lang="en-US" sz="2400" dirty="0">
                <a:latin typeface="Times New Roman" panose="02020603050405020304" pitchFamily="18" charset="0"/>
                <a:cs typeface="Times New Roman" panose="02020603050405020304" pitchFamily="18" charset="0"/>
              </a:rPr>
              <a:t>	 </a:t>
            </a:r>
            <a:r>
              <a:rPr lang="en-US" sz="2400" dirty="0">
                <a:solidFill>
                  <a:srgbClr val="0070C0"/>
                </a:solidFill>
                <a:latin typeface="Times New Roman" panose="02020603050405020304" pitchFamily="18" charset="0"/>
                <a:cs typeface="Times New Roman" panose="02020603050405020304" pitchFamily="18" charset="0"/>
              </a:rPr>
              <a:t>Hexamethylenediamine [H</a:t>
            </a:r>
            <a:r>
              <a:rPr lang="en-US" sz="2400" baseline="-25000" dirty="0">
                <a:solidFill>
                  <a:srgbClr val="0070C0"/>
                </a:solidFill>
                <a:latin typeface="Times New Roman" panose="02020603050405020304" pitchFamily="18" charset="0"/>
                <a:cs typeface="Times New Roman" panose="02020603050405020304" pitchFamily="18" charset="0"/>
              </a:rPr>
              <a:t>2</a:t>
            </a:r>
            <a:r>
              <a:rPr lang="en-US" sz="2400" dirty="0">
                <a:solidFill>
                  <a:srgbClr val="0070C0"/>
                </a:solidFill>
                <a:latin typeface="Times New Roman" panose="02020603050405020304" pitchFamily="18" charset="0"/>
                <a:cs typeface="Times New Roman" panose="02020603050405020304" pitchFamily="18" charset="0"/>
              </a:rPr>
              <a:t>N – (CH</a:t>
            </a:r>
            <a:r>
              <a:rPr lang="en-US" sz="2400" baseline="-25000" dirty="0">
                <a:solidFill>
                  <a:srgbClr val="0070C0"/>
                </a:solidFill>
                <a:latin typeface="Times New Roman" panose="02020603050405020304" pitchFamily="18" charset="0"/>
                <a:cs typeface="Times New Roman" panose="02020603050405020304" pitchFamily="18" charset="0"/>
              </a:rPr>
              <a:t>2</a:t>
            </a:r>
            <a:r>
              <a:rPr lang="en-US" sz="2400" dirty="0">
                <a:solidFill>
                  <a:srgbClr val="0070C0"/>
                </a:solidFill>
                <a:latin typeface="Times New Roman" panose="02020603050405020304" pitchFamily="18" charset="0"/>
                <a:cs typeface="Times New Roman" panose="02020603050405020304" pitchFamily="18" charset="0"/>
              </a:rPr>
              <a:t>)</a:t>
            </a:r>
            <a:r>
              <a:rPr lang="en-US" sz="2400" baseline="-25000" dirty="0">
                <a:solidFill>
                  <a:srgbClr val="0070C0"/>
                </a:solidFill>
                <a:latin typeface="Times New Roman" panose="02020603050405020304" pitchFamily="18" charset="0"/>
                <a:cs typeface="Times New Roman" panose="02020603050405020304" pitchFamily="18" charset="0"/>
              </a:rPr>
              <a:t>6</a:t>
            </a:r>
            <a:r>
              <a:rPr lang="en-US" sz="2400" dirty="0">
                <a:solidFill>
                  <a:srgbClr val="0070C0"/>
                </a:solidFill>
                <a:latin typeface="Times New Roman" panose="02020603050405020304" pitchFamily="18" charset="0"/>
                <a:cs typeface="Times New Roman" panose="02020603050405020304" pitchFamily="18" charset="0"/>
              </a:rPr>
              <a:t> – NH</a:t>
            </a:r>
            <a:r>
              <a:rPr lang="en-US" sz="2400" baseline="-25000" dirty="0">
                <a:solidFill>
                  <a:srgbClr val="0070C0"/>
                </a:solidFill>
                <a:latin typeface="Times New Roman" panose="02020603050405020304" pitchFamily="18" charset="0"/>
                <a:cs typeface="Times New Roman" panose="02020603050405020304" pitchFamily="18" charset="0"/>
              </a:rPr>
              <a:t>2</a:t>
            </a:r>
            <a:r>
              <a:rPr lang="en-US" sz="2400" dirty="0">
                <a:solidFill>
                  <a:srgbClr val="0070C0"/>
                </a:solidFill>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t>
            </a:r>
          </a:p>
          <a:p>
            <a:r>
              <a:rPr lang="en-US" sz="2400" dirty="0">
                <a:solidFill>
                  <a:srgbClr val="FF0000"/>
                </a:solidFill>
                <a:latin typeface="Times New Roman" panose="02020603050405020304" pitchFamily="18" charset="0"/>
                <a:cs typeface="Times New Roman" panose="02020603050405020304" pitchFamily="18" charset="0"/>
              </a:rPr>
              <a:t>Synthetic</a:t>
            </a:r>
            <a:r>
              <a:rPr lang="en-US" sz="2400" dirty="0">
                <a:latin typeface="Times New Roman" panose="02020603050405020304" pitchFamily="18" charset="0"/>
                <a:cs typeface="Times New Roman" panose="02020603050405020304" pitchFamily="18" charset="0"/>
              </a:rPr>
              <a:t> polymer, </a:t>
            </a:r>
            <a:r>
              <a:rPr lang="en-US" sz="2400" dirty="0">
                <a:solidFill>
                  <a:srgbClr val="FF0000"/>
                </a:solidFill>
                <a:latin typeface="Times New Roman" panose="02020603050405020304" pitchFamily="18" charset="0"/>
                <a:cs typeface="Times New Roman" panose="02020603050405020304" pitchFamily="18" charset="0"/>
              </a:rPr>
              <a:t>co-polymer</a:t>
            </a: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condensation</a:t>
            </a:r>
            <a:r>
              <a:rPr lang="en-US" sz="2400" dirty="0">
                <a:latin typeface="Times New Roman" panose="02020603050405020304" pitchFamily="18" charset="0"/>
                <a:cs typeface="Times New Roman" panose="02020603050405020304" pitchFamily="18" charset="0"/>
              </a:rPr>
              <a:t> polymer.</a:t>
            </a:r>
          </a:p>
          <a:p>
            <a:r>
              <a:rPr lang="en-US" sz="2400" dirty="0">
                <a:latin typeface="Times New Roman" panose="02020603050405020304" pitchFamily="18" charset="0"/>
                <a:cs typeface="Times New Roman" panose="02020603050405020304" pitchFamily="18" charset="0"/>
              </a:rPr>
              <a:t>Extremely </a:t>
            </a:r>
            <a:r>
              <a:rPr lang="en-US" sz="2400" dirty="0">
                <a:solidFill>
                  <a:srgbClr val="FF0000"/>
                </a:solidFill>
                <a:latin typeface="Times New Roman" panose="02020603050405020304" pitchFamily="18" charset="0"/>
                <a:cs typeface="Times New Roman" panose="02020603050405020304" pitchFamily="18" charset="0"/>
              </a:rPr>
              <a:t>strong threads or </a:t>
            </a:r>
            <a:r>
              <a:rPr lang="en-US" sz="2400" dirty="0" err="1">
                <a:solidFill>
                  <a:srgbClr val="FF0000"/>
                </a:solidFill>
                <a:latin typeface="Times New Roman" panose="02020603050405020304" pitchFamily="18" charset="0"/>
                <a:cs typeface="Times New Roman" panose="02020603050405020304" pitchFamily="18" charset="0"/>
              </a:rPr>
              <a:t>fibres</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which are </a:t>
            </a:r>
            <a:r>
              <a:rPr lang="en-US" sz="2400" dirty="0">
                <a:solidFill>
                  <a:srgbClr val="FF0000"/>
                </a:solidFill>
                <a:latin typeface="Times New Roman" panose="02020603050405020304" pitchFamily="18" charset="0"/>
                <a:cs typeface="Times New Roman" panose="02020603050405020304" pitchFamily="18" charset="0"/>
              </a:rPr>
              <a:t>chemically inert</a:t>
            </a:r>
            <a:r>
              <a:rPr lang="en-US" sz="2400" dirty="0">
                <a:solidFill>
                  <a:schemeClr val="tx1"/>
                </a:solidFill>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Preparation;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Used</a:t>
            </a:r>
            <a:r>
              <a:rPr lang="en-US" sz="2400" dirty="0">
                <a:latin typeface="Times New Roman" panose="02020603050405020304" pitchFamily="18" charset="0"/>
                <a:cs typeface="Times New Roman" panose="02020603050405020304" pitchFamily="18" charset="0"/>
              </a:rPr>
              <a:t> in the manufacture of </a:t>
            </a:r>
            <a:r>
              <a:rPr lang="en-US" sz="2400" dirty="0">
                <a:solidFill>
                  <a:srgbClr val="FF0000"/>
                </a:solidFill>
                <a:latin typeface="Times New Roman" panose="02020603050405020304" pitchFamily="18" charset="0"/>
                <a:cs typeface="Times New Roman" panose="02020603050405020304" pitchFamily="18" charset="0"/>
              </a:rPr>
              <a:t>woolen garments, clothes, ropes, tennis rackets, fishing nets </a:t>
            </a:r>
            <a:r>
              <a:rPr lang="en-US" sz="2400" dirty="0">
                <a:latin typeface="Times New Roman" panose="02020603050405020304" pitchFamily="18" charset="0"/>
                <a:cs typeface="Times New Roman" panose="02020603050405020304" pitchFamily="18" charset="0"/>
              </a:rPr>
              <a:t>etc.</a:t>
            </a:r>
          </a:p>
          <a:p>
            <a:endParaRPr lang="en-US" sz="2400" dirty="0"/>
          </a:p>
        </p:txBody>
      </p:sp>
      <p:pic>
        <p:nvPicPr>
          <p:cNvPr id="1026" name="Picture 2" descr="Formation of nylon 66 (a) and nylon 6 (b). "/>
          <p:cNvPicPr>
            <a:picLocks noChangeAspect="1" noChangeArrowheads="1"/>
          </p:cNvPicPr>
          <p:nvPr/>
        </p:nvPicPr>
        <p:blipFill rotWithShape="1">
          <a:blip r:embed="rId2">
            <a:extLst>
              <a:ext uri="{28A0092B-C50C-407E-A947-70E740481C1C}">
                <a14:useLocalDpi xmlns:a14="http://schemas.microsoft.com/office/drawing/2010/main" val="0"/>
              </a:ext>
            </a:extLst>
          </a:blip>
          <a:srcRect l="135" t="742" r="1181" b="67336"/>
          <a:stretch/>
        </p:blipFill>
        <p:spPr bwMode="auto">
          <a:xfrm>
            <a:off x="2729552" y="4285420"/>
            <a:ext cx="7989774" cy="11736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ylon 66 Yarns, Nylon Draw Textured Yarn, Nylon Textured Yar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8674" y="448852"/>
            <a:ext cx="3553326" cy="254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89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circle(in)">
                                      <p:cBhvr>
                                        <p:cTn id="7" dur="25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6. Bakelite:</a:t>
            </a:r>
          </a:p>
        </p:txBody>
      </p:sp>
      <p:sp>
        <p:nvSpPr>
          <p:cNvPr id="3" name="Content Placeholder 2"/>
          <p:cNvSpPr>
            <a:spLocks noGrp="1"/>
          </p:cNvSpPr>
          <p:nvPr>
            <p:ph idx="1"/>
          </p:nvPr>
        </p:nvSpPr>
        <p:spPr>
          <a:xfrm>
            <a:off x="663634" y="2207714"/>
            <a:ext cx="10991554" cy="4650285"/>
          </a:xfrm>
        </p:spPr>
        <p:txBody>
          <a:bodyPr>
            <a:noAutofit/>
          </a:bodyPr>
          <a:lstStyle/>
          <a:p>
            <a:r>
              <a:rPr lang="en-US" sz="2400" dirty="0">
                <a:latin typeface="Times New Roman" panose="02020603050405020304" pitchFamily="18" charset="0"/>
                <a:cs typeface="Times New Roman" panose="02020603050405020304" pitchFamily="18" charset="0"/>
              </a:rPr>
              <a:t>Monomers: </a:t>
            </a:r>
            <a:r>
              <a:rPr lang="en-US" sz="2400" dirty="0">
                <a:solidFill>
                  <a:srgbClr val="0070C0"/>
                </a:solidFill>
                <a:latin typeface="Times New Roman" panose="02020603050405020304" pitchFamily="18" charset="0"/>
                <a:cs typeface="Times New Roman" panose="02020603050405020304" pitchFamily="18" charset="0"/>
              </a:rPr>
              <a:t>Phenol (</a:t>
            </a:r>
            <a:r>
              <a:rPr lang="en-US" sz="2400" dirty="0" err="1">
                <a:solidFill>
                  <a:srgbClr val="0070C0"/>
                </a:solidFill>
                <a:latin typeface="Times New Roman" panose="02020603050405020304" pitchFamily="18" charset="0"/>
                <a:cs typeface="Times New Roman" panose="02020603050405020304" pitchFamily="18" charset="0"/>
              </a:rPr>
              <a:t>C</a:t>
            </a:r>
            <a:r>
              <a:rPr lang="en-US" sz="2400" baseline="-25000" dirty="0" err="1">
                <a:solidFill>
                  <a:srgbClr val="0070C0"/>
                </a:solidFill>
                <a:latin typeface="Times New Roman" panose="02020603050405020304" pitchFamily="18" charset="0"/>
                <a:cs typeface="Times New Roman" panose="02020603050405020304" pitchFamily="18" charset="0"/>
              </a:rPr>
              <a:t>6</a:t>
            </a:r>
            <a:r>
              <a:rPr lang="en-US" sz="2400" dirty="0" err="1">
                <a:solidFill>
                  <a:srgbClr val="0070C0"/>
                </a:solidFill>
                <a:latin typeface="Times New Roman" panose="02020603050405020304" pitchFamily="18" charset="0"/>
                <a:cs typeface="Times New Roman" panose="02020603050405020304" pitchFamily="18" charset="0"/>
              </a:rPr>
              <a:t>H</a:t>
            </a:r>
            <a:r>
              <a:rPr lang="en-US" sz="2400" baseline="-25000" dirty="0" err="1">
                <a:solidFill>
                  <a:srgbClr val="0070C0"/>
                </a:solidFill>
                <a:latin typeface="Times New Roman" panose="02020603050405020304" pitchFamily="18" charset="0"/>
                <a:cs typeface="Times New Roman" panose="02020603050405020304" pitchFamily="18" charset="0"/>
              </a:rPr>
              <a:t>5</a:t>
            </a:r>
            <a:r>
              <a:rPr lang="en-US" sz="2400" dirty="0" err="1">
                <a:solidFill>
                  <a:srgbClr val="0070C0"/>
                </a:solidFill>
                <a:latin typeface="Times New Roman" panose="02020603050405020304" pitchFamily="18" charset="0"/>
                <a:cs typeface="Times New Roman" panose="02020603050405020304" pitchFamily="18" charset="0"/>
              </a:rPr>
              <a:t>OH</a:t>
            </a:r>
            <a:r>
              <a:rPr lang="en-US" sz="2400" dirty="0">
                <a:solidFill>
                  <a:srgbClr val="0070C0"/>
                </a:solidFill>
                <a:latin typeface="Times New Roman" panose="02020603050405020304" pitchFamily="18" charset="0"/>
                <a:cs typeface="Times New Roman" panose="02020603050405020304" pitchFamily="18" charset="0"/>
              </a:rPr>
              <a:t>) &amp; Formaldehyde (</a:t>
            </a:r>
            <a:r>
              <a:rPr lang="en-US" sz="2400" dirty="0" err="1">
                <a:solidFill>
                  <a:srgbClr val="0070C0"/>
                </a:solidFill>
                <a:latin typeface="Times New Roman" panose="02020603050405020304" pitchFamily="18" charset="0"/>
                <a:cs typeface="Times New Roman" panose="02020603050405020304" pitchFamily="18" charset="0"/>
              </a:rPr>
              <a:t>HCHO</a:t>
            </a:r>
            <a:r>
              <a:rPr lang="en-US" sz="2400" dirty="0">
                <a:solidFill>
                  <a:srgbClr val="0070C0"/>
                </a:solidFill>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dirty="0">
                <a:solidFill>
                  <a:srgbClr val="FF0000"/>
                </a:solidFill>
                <a:latin typeface="Times New Roman" panose="02020603050405020304" pitchFamily="18" charset="0"/>
                <a:cs typeface="Times New Roman" panose="02020603050405020304" pitchFamily="18" charset="0"/>
              </a:rPr>
              <a:t>Synthetic</a:t>
            </a:r>
            <a:r>
              <a:rPr lang="en-US" sz="2400" dirty="0">
                <a:latin typeface="Times New Roman" panose="02020603050405020304" pitchFamily="18" charset="0"/>
                <a:cs typeface="Times New Roman" panose="02020603050405020304" pitchFamily="18" charset="0"/>
              </a:rPr>
              <a:t> polymer, </a:t>
            </a:r>
            <a:r>
              <a:rPr lang="en-US" sz="2400" dirty="0">
                <a:solidFill>
                  <a:srgbClr val="FF0000"/>
                </a:solidFill>
                <a:latin typeface="Times New Roman" panose="02020603050405020304" pitchFamily="18" charset="0"/>
                <a:cs typeface="Times New Roman" panose="02020603050405020304" pitchFamily="18" charset="0"/>
              </a:rPr>
              <a:t>co-polymer</a:t>
            </a:r>
            <a:r>
              <a:rPr lang="en-US" sz="2400" dirty="0">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thermosetting</a:t>
            </a:r>
            <a:r>
              <a:rPr lang="en-US" sz="2400" dirty="0">
                <a:latin typeface="Times New Roman" panose="02020603050405020304" pitchFamily="18" charset="0"/>
                <a:cs typeface="Times New Roman" panose="02020603050405020304" pitchFamily="18" charset="0"/>
              </a:rPr>
              <a:t> polymer.</a:t>
            </a:r>
          </a:p>
          <a:p>
            <a:r>
              <a:rPr lang="en-US" sz="2400" dirty="0">
                <a:latin typeface="Times New Roman" panose="02020603050405020304" pitchFamily="18" charset="0"/>
                <a:cs typeface="Times New Roman" panose="02020603050405020304" pitchFamily="18" charset="0"/>
              </a:rPr>
              <a:t>Extremely </a:t>
            </a:r>
            <a:r>
              <a:rPr lang="en-US" sz="2400" dirty="0">
                <a:solidFill>
                  <a:srgbClr val="FF0000"/>
                </a:solidFill>
                <a:latin typeface="Times New Roman" panose="02020603050405020304" pitchFamily="18" charset="0"/>
                <a:cs typeface="Times New Roman" panose="02020603050405020304" pitchFamily="18" charset="0"/>
              </a:rPr>
              <a:t>low electrical conductivity </a:t>
            </a:r>
            <a:r>
              <a:rPr lang="en-US" sz="2400" dirty="0">
                <a:solidFill>
                  <a:schemeClr val="tx1"/>
                </a:solidFill>
                <a:latin typeface="Times New Roman" panose="02020603050405020304" pitchFamily="18" charset="0"/>
                <a:cs typeface="Times New Roman" panose="02020603050405020304" pitchFamily="18" charset="0"/>
              </a:rPr>
              <a:t>and</a:t>
            </a:r>
            <a:r>
              <a:rPr lang="en-US" sz="2400" dirty="0">
                <a:solidFill>
                  <a:srgbClr val="FF0000"/>
                </a:solidFill>
                <a:latin typeface="Times New Roman" panose="02020603050405020304" pitchFamily="18" charset="0"/>
                <a:cs typeface="Times New Roman" panose="02020603050405020304" pitchFamily="18" charset="0"/>
              </a:rPr>
              <a:t> extremely high heat resistance </a:t>
            </a:r>
            <a:r>
              <a:rPr lang="en-US" sz="2400" dirty="0">
                <a:solidFill>
                  <a:srgbClr val="00B0F0"/>
                </a:solidFill>
                <a:latin typeface="Times New Roman" panose="02020603050405020304" pitchFamily="18" charset="0"/>
                <a:cs typeface="Times New Roman" panose="02020603050405020304" pitchFamily="18" charset="0"/>
              </a:rPr>
              <a:t>plastic</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with</a:t>
            </a:r>
            <a:r>
              <a:rPr lang="en-US" sz="2400" dirty="0">
                <a:solidFill>
                  <a:srgbClr val="FF0000"/>
                </a:solidFill>
                <a:latin typeface="Times New Roman" panose="02020603050405020304" pitchFamily="18" charset="0"/>
                <a:cs typeface="Times New Roman" panose="02020603050405020304" pitchFamily="18" charset="0"/>
              </a:rPr>
              <a:t> high strength</a:t>
            </a:r>
            <a:r>
              <a:rPr lang="en-US" sz="2400" dirty="0">
                <a:solidFill>
                  <a:schemeClr val="tx1"/>
                </a:solidFill>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Preparation;</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5" name="AutoShape 6" descr="What is Bakelite Plastic? An Overview of its Properties and Use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What is Bakelite Plastic? An Overview of its Properties and Use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06770" y="467208"/>
            <a:ext cx="4085230" cy="258989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902000" y="3952292"/>
            <a:ext cx="8626365" cy="2785392"/>
            <a:chOff x="3068049" y="3645169"/>
            <a:chExt cx="8300536" cy="2414437"/>
          </a:xfrm>
        </p:grpSpPr>
        <p:pic>
          <p:nvPicPr>
            <p:cNvPr id="1026" name="Picture 2" descr="Formation of Bakelite follows : (1) Electrophilic substitution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8049" y="3645169"/>
              <a:ext cx="8300536" cy="24144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39457" y="5010528"/>
              <a:ext cx="896203" cy="307777"/>
            </a:xfrm>
            <a:prstGeom prst="rect">
              <a:avLst/>
            </a:prstGeom>
            <a:solidFill>
              <a:schemeClr val="bg1"/>
            </a:solidFill>
          </p:spPr>
          <p:txBody>
            <a:bodyPr wrap="square" rtlCol="0">
              <a:spAutoFit/>
            </a:bodyPr>
            <a:lstStyle/>
            <a:p>
              <a:r>
                <a:rPr lang="en-US" sz="1400" dirty="0">
                  <a:solidFill>
                    <a:schemeClr val="bg1"/>
                  </a:solidFill>
                </a:rPr>
                <a:t>the</a:t>
              </a:r>
            </a:p>
          </p:txBody>
        </p:sp>
      </p:grpSp>
    </p:spTree>
    <p:extLst>
      <p:ext uri="{BB962C8B-B14F-4D97-AF65-F5344CB8AC3E}">
        <p14:creationId xmlns:p14="http://schemas.microsoft.com/office/powerpoint/2010/main" val="7386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circle(in)">
                                      <p:cBhvr>
                                        <p:cTn id="7" dur="250"/>
                                        <p:tgtEl>
                                          <p:spTgt spid="10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7B411-F475-48E4-94A7-59B286FCCEB8}"/>
              </a:ext>
            </a:extLst>
          </p:cNvPr>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6. Bakelite</a:t>
            </a:r>
            <a:endParaRPr lang="en-US" dirty="0"/>
          </a:p>
        </p:txBody>
      </p:sp>
      <p:sp>
        <p:nvSpPr>
          <p:cNvPr id="3" name="Content Placeholder 2">
            <a:extLst>
              <a:ext uri="{FF2B5EF4-FFF2-40B4-BE49-F238E27FC236}">
                <a16:creationId xmlns:a16="http://schemas.microsoft.com/office/drawing/2014/main" id="{27666474-0569-4A48-A7BD-F68D481E9527}"/>
              </a:ext>
            </a:extLst>
          </p:cNvPr>
          <p:cNvSpPr>
            <a:spLocks noGrp="1"/>
          </p:cNvSpPr>
          <p:nvPr>
            <p:ph idx="1"/>
          </p:nvPr>
        </p:nvSpPr>
        <p:spPr>
          <a:xfrm>
            <a:off x="1154954" y="2603500"/>
            <a:ext cx="10660057" cy="3508542"/>
          </a:xfrm>
        </p:spPr>
        <p:txBody>
          <a:bodyPr>
            <a:normAutofit fontScale="92500" lnSpcReduction="10000"/>
          </a:bodyPr>
          <a:lstStyle/>
          <a:p>
            <a:pPr marL="0" indent="0">
              <a:buNone/>
            </a:pPr>
            <a:r>
              <a:rPr lang="en-US" sz="3000" dirty="0">
                <a:solidFill>
                  <a:srgbClr val="00B050"/>
                </a:solidFill>
                <a:latin typeface="Times New Roman" panose="02020603050405020304" pitchFamily="18" charset="0"/>
                <a:cs typeface="Times New Roman" panose="02020603050405020304" pitchFamily="18" charset="0"/>
              </a:rPr>
              <a:t>Uses</a:t>
            </a:r>
          </a:p>
          <a:p>
            <a:pPr marL="514350" indent="-514350">
              <a:buAutoNum type="arabicPeriod"/>
            </a:pPr>
            <a:r>
              <a:rPr lang="en-US" sz="2800" dirty="0">
                <a:solidFill>
                  <a:schemeClr val="tx1"/>
                </a:solidFill>
                <a:latin typeface="Times New Roman" panose="02020603050405020304" pitchFamily="18" charset="0"/>
                <a:cs typeface="Times New Roman" panose="02020603050405020304" pitchFamily="18" charset="0"/>
              </a:rPr>
              <a:t>Used in manufacturing electric insulators like the switch, plug, heater handle, etc.</a:t>
            </a:r>
          </a:p>
          <a:p>
            <a:pPr marL="514350" indent="-514350">
              <a:buAutoNum type="arabicPeriod"/>
            </a:pPr>
            <a:r>
              <a:rPr lang="en-US" sz="2800" dirty="0">
                <a:solidFill>
                  <a:schemeClr val="tx1"/>
                </a:solidFill>
                <a:latin typeface="Times New Roman" panose="02020603050405020304" pitchFamily="18" charset="0"/>
                <a:cs typeface="Times New Roman" panose="02020603050405020304" pitchFamily="18" charset="0"/>
              </a:rPr>
              <a:t>Used to make body parts of telephone, TV, radio, </a:t>
            </a:r>
            <a:r>
              <a:rPr lang="en-US" sz="2800" dirty="0" err="1">
                <a:solidFill>
                  <a:schemeClr val="tx1"/>
                </a:solidFill>
                <a:latin typeface="Times New Roman" panose="02020603050405020304" pitchFamily="18" charset="0"/>
                <a:cs typeface="Times New Roman" panose="02020603050405020304" pitchFamily="18" charset="0"/>
              </a:rPr>
              <a:t>etc</a:t>
            </a:r>
            <a:endParaRPr lang="en-US" sz="2800" dirty="0">
              <a:solidFill>
                <a:schemeClr val="tx1"/>
              </a:solidFill>
              <a:latin typeface="Times New Roman" panose="02020603050405020304" pitchFamily="18" charset="0"/>
              <a:cs typeface="Times New Roman" panose="02020603050405020304" pitchFamily="18" charset="0"/>
            </a:endParaRPr>
          </a:p>
          <a:p>
            <a:pPr marL="514350" indent="-514350">
              <a:buAutoNum type="arabicPeriod"/>
            </a:pPr>
            <a:r>
              <a:rPr lang="en-US" sz="2800" dirty="0">
                <a:solidFill>
                  <a:schemeClr val="tx1"/>
                </a:solidFill>
                <a:latin typeface="Times New Roman" panose="02020603050405020304" pitchFamily="18" charset="0"/>
                <a:cs typeface="Times New Roman" panose="02020603050405020304" pitchFamily="18" charset="0"/>
              </a:rPr>
              <a:t>Used in paints and variable varnish.</a:t>
            </a:r>
          </a:p>
          <a:p>
            <a:pPr marL="514350" indent="-514350">
              <a:buAutoNum type="arabicPeriod"/>
            </a:pPr>
            <a:r>
              <a:rPr lang="en-US" sz="2800" dirty="0">
                <a:solidFill>
                  <a:schemeClr val="tx1"/>
                </a:solidFill>
                <a:latin typeface="Times New Roman" panose="02020603050405020304" pitchFamily="18" charset="0"/>
                <a:cs typeface="Times New Roman" panose="02020603050405020304" pitchFamily="18" charset="0"/>
              </a:rPr>
              <a:t>Used to make parts of airplane craft.</a:t>
            </a:r>
          </a:p>
          <a:p>
            <a:pPr marL="514350" indent="-514350">
              <a:buAutoNum type="arabicPeriod"/>
            </a:pPr>
            <a:r>
              <a:rPr lang="en-US" sz="2800" dirty="0">
                <a:solidFill>
                  <a:schemeClr val="tx1"/>
                </a:solidFill>
                <a:latin typeface="Times New Roman" panose="02020603050405020304" pitchFamily="18" charset="0"/>
                <a:cs typeface="Times New Roman" panose="02020603050405020304" pitchFamily="18" charset="0"/>
              </a:rPr>
              <a:t>Used to make a handle of utensils which are used for heating purposes. </a:t>
            </a:r>
          </a:p>
        </p:txBody>
      </p:sp>
    </p:spTree>
    <p:extLst>
      <p:ext uri="{BB962C8B-B14F-4D97-AF65-F5344CB8AC3E}">
        <p14:creationId xmlns:p14="http://schemas.microsoft.com/office/powerpoint/2010/main" val="3094112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3BA3-9E4B-4252-9F0B-A338060F6BFE}"/>
              </a:ext>
            </a:extLst>
          </p:cNvPr>
          <p:cNvSpPr>
            <a:spLocks noGrp="1"/>
          </p:cNvSpPr>
          <p:nvPr>
            <p:ph type="title"/>
          </p:nvPr>
        </p:nvSpPr>
        <p:spPr/>
        <p:txBody>
          <a:bodyPr/>
          <a:lstStyle/>
          <a:p>
            <a:r>
              <a:rPr lang="en-US" sz="4000" i="1" u="sng" dirty="0">
                <a:latin typeface="Times New Roman" panose="02020603050405020304" pitchFamily="18" charset="0"/>
                <a:cs typeface="Times New Roman" panose="02020603050405020304" pitchFamily="18" charset="0"/>
              </a:rPr>
              <a:t>7. Epoxy resins</a:t>
            </a:r>
          </a:p>
        </p:txBody>
      </p:sp>
      <p:sp>
        <p:nvSpPr>
          <p:cNvPr id="3" name="Content Placeholder 2">
            <a:extLst>
              <a:ext uri="{FF2B5EF4-FFF2-40B4-BE49-F238E27FC236}">
                <a16:creationId xmlns:a16="http://schemas.microsoft.com/office/drawing/2014/main" id="{F24F54E5-598E-4AF1-B2FB-0A8C4E24657C}"/>
              </a:ext>
            </a:extLst>
          </p:cNvPr>
          <p:cNvSpPr>
            <a:spLocks noGrp="1"/>
          </p:cNvSpPr>
          <p:nvPr>
            <p:ph idx="1"/>
          </p:nvPr>
        </p:nvSpPr>
        <p:spPr>
          <a:xfrm>
            <a:off x="1154954" y="2286000"/>
            <a:ext cx="10202857" cy="3733800"/>
          </a:xfrm>
        </p:spPr>
        <p:txBody>
          <a:bodyPr>
            <a:normAutofit/>
          </a:bodyPr>
          <a:lstStyle/>
          <a:p>
            <a:r>
              <a:rPr lang="en-US" sz="2400" dirty="0">
                <a:latin typeface="Times New Roman" panose="02020603050405020304" pitchFamily="18" charset="0"/>
                <a:cs typeface="Times New Roman" panose="02020603050405020304" pitchFamily="18" charset="0"/>
              </a:rPr>
              <a:t>It is a condensation polymer obtained by the combination of bisphenol and epichlorohydrin. It is three-dimensional cross-linked polymer.</a:t>
            </a: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4EC467-167B-4221-9ECA-514863C5728E}"/>
              </a:ext>
            </a:extLst>
          </p:cNvPr>
          <p:cNvPicPr>
            <a:picLocks noChangeAspect="1"/>
          </p:cNvPicPr>
          <p:nvPr/>
        </p:nvPicPr>
        <p:blipFill>
          <a:blip r:embed="rId2"/>
          <a:stretch>
            <a:fillRect/>
          </a:stretch>
        </p:blipFill>
        <p:spPr>
          <a:xfrm>
            <a:off x="8970796" y="499630"/>
            <a:ext cx="2218572" cy="1774129"/>
          </a:xfrm>
          <a:prstGeom prst="rect">
            <a:avLst/>
          </a:prstGeom>
        </p:spPr>
      </p:pic>
      <p:pic>
        <p:nvPicPr>
          <p:cNvPr id="6" name="Picture 5">
            <a:extLst>
              <a:ext uri="{FF2B5EF4-FFF2-40B4-BE49-F238E27FC236}">
                <a16:creationId xmlns:a16="http://schemas.microsoft.com/office/drawing/2014/main" id="{86D68A8F-DF99-46DB-A508-013421EB0AF3}"/>
              </a:ext>
            </a:extLst>
          </p:cNvPr>
          <p:cNvPicPr>
            <a:picLocks noChangeAspect="1"/>
          </p:cNvPicPr>
          <p:nvPr/>
        </p:nvPicPr>
        <p:blipFill>
          <a:blip r:embed="rId3"/>
          <a:stretch>
            <a:fillRect/>
          </a:stretch>
        </p:blipFill>
        <p:spPr>
          <a:xfrm>
            <a:off x="1758997" y="3252470"/>
            <a:ext cx="7110683" cy="3048717"/>
          </a:xfrm>
          <a:prstGeom prst="rect">
            <a:avLst/>
          </a:prstGeom>
        </p:spPr>
      </p:pic>
    </p:spTree>
    <p:extLst>
      <p:ext uri="{BB962C8B-B14F-4D97-AF65-F5344CB8AC3E}">
        <p14:creationId xmlns:p14="http://schemas.microsoft.com/office/powerpoint/2010/main" val="1661564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1ADE-3966-41D2-AE47-9426F1C8AEBC}"/>
              </a:ext>
            </a:extLst>
          </p:cNvPr>
          <p:cNvSpPr>
            <a:spLocks noGrp="1"/>
          </p:cNvSpPr>
          <p:nvPr>
            <p:ph type="title"/>
          </p:nvPr>
        </p:nvSpPr>
        <p:spPr/>
        <p:txBody>
          <a:bodyPr/>
          <a:lstStyle/>
          <a:p>
            <a:r>
              <a:rPr lang="en-US" sz="3600" i="1" u="sng" dirty="0">
                <a:latin typeface="Times New Roman" panose="02020603050405020304" pitchFamily="18" charset="0"/>
                <a:cs typeface="Times New Roman" panose="02020603050405020304" pitchFamily="18" charset="0"/>
              </a:rPr>
              <a:t>7. Epoxy resins</a:t>
            </a:r>
            <a:endParaRPr lang="en-US" dirty="0"/>
          </a:p>
        </p:txBody>
      </p:sp>
      <p:sp>
        <p:nvSpPr>
          <p:cNvPr id="3" name="Content Placeholder 2">
            <a:extLst>
              <a:ext uri="{FF2B5EF4-FFF2-40B4-BE49-F238E27FC236}">
                <a16:creationId xmlns:a16="http://schemas.microsoft.com/office/drawing/2014/main" id="{5E3DD8D0-AA51-4707-9467-67311E817C45}"/>
              </a:ext>
            </a:extLst>
          </p:cNvPr>
          <p:cNvSpPr>
            <a:spLocks noGrp="1"/>
          </p:cNvSpPr>
          <p:nvPr>
            <p:ph idx="1"/>
          </p:nvPr>
        </p:nvSpPr>
        <p:spPr>
          <a:xfrm>
            <a:off x="1154954" y="2603500"/>
            <a:ext cx="10684120" cy="3280832"/>
          </a:xfrm>
        </p:spPr>
        <p:txBody>
          <a:bodyPr>
            <a:normAutofit fontScale="92500" lnSpcReduction="20000"/>
          </a:bodyPr>
          <a:lstStyle/>
          <a:p>
            <a:pPr marL="0" indent="0">
              <a:buNone/>
            </a:pPr>
            <a:r>
              <a:rPr lang="en-US" sz="2800" dirty="0">
                <a:latin typeface="Times New Roman" panose="02020603050405020304" pitchFamily="18" charset="0"/>
                <a:cs typeface="Times New Roman" panose="02020603050405020304" pitchFamily="18" charset="0"/>
              </a:rPr>
              <a:t>Uses</a:t>
            </a:r>
          </a:p>
          <a:p>
            <a:r>
              <a:rPr lang="en-US" sz="2800" dirty="0">
                <a:latin typeface="Times New Roman" panose="02020603050405020304" pitchFamily="18" charset="0"/>
                <a:cs typeface="Times New Roman" panose="02020603050405020304" pitchFamily="18" charset="0"/>
              </a:rPr>
              <a:t>As a surface coating, adhesive like Araldite (for glass, metals, </a:t>
            </a:r>
            <a:r>
              <a:rPr lang="en-US" sz="2800" dirty="0" err="1">
                <a:latin typeface="Times New Roman" panose="02020603050405020304" pitchFamily="18" charset="0"/>
                <a:cs typeface="Times New Roman" panose="02020603050405020304" pitchFamily="18" charset="0"/>
              </a:rPr>
              <a:t>etc</a:t>
            </a:r>
            <a:r>
              <a:rPr lang="en-US" sz="2800" dirty="0">
                <a:latin typeface="Times New Roman" panose="02020603050405020304" pitchFamily="18" charset="0"/>
                <a:cs typeface="Times New Roman" panose="02020603050405020304" pitchFamily="18" charset="0"/>
              </a:rPr>
              <a:t>), glass-fiber-reinforced polymers.</a:t>
            </a:r>
          </a:p>
          <a:p>
            <a:r>
              <a:rPr lang="en-US" sz="2800" dirty="0">
                <a:latin typeface="Times New Roman" panose="02020603050405020304" pitchFamily="18" charset="0"/>
                <a:cs typeface="Times New Roman" panose="02020603050405020304" pitchFamily="18" charset="0"/>
              </a:rPr>
              <a:t>For skid-resistance surface for highway</a:t>
            </a:r>
          </a:p>
          <a:p>
            <a:r>
              <a:rPr lang="en-US" sz="2800" dirty="0">
                <a:latin typeface="Times New Roman" panose="02020603050405020304" pitchFamily="18" charset="0"/>
                <a:cs typeface="Times New Roman" panose="02020603050405020304" pitchFamily="18" charset="0"/>
              </a:rPr>
              <a:t>For the production of components for aircraft and automobiles.</a:t>
            </a:r>
          </a:p>
          <a:p>
            <a:r>
              <a:rPr lang="en-US" sz="2800" dirty="0">
                <a:latin typeface="Times New Roman" panose="02020603050405020304" pitchFamily="18" charset="0"/>
                <a:cs typeface="Times New Roman" panose="02020603050405020304" pitchFamily="18" charset="0"/>
              </a:rPr>
              <a:t>As lamination materials used in electrical equipment's.</a:t>
            </a:r>
          </a:p>
          <a:p>
            <a:r>
              <a:rPr lang="en-US" sz="2800" dirty="0">
                <a:latin typeface="Times New Roman" panose="02020603050405020304" pitchFamily="18" charset="0"/>
                <a:cs typeface="Times New Roman" panose="02020603050405020304" pitchFamily="18" charset="0"/>
              </a:rPr>
              <a:t>Epoxy resins are applied over cotton, rayon, and bleached fabrics to impart creases resistant and shrinkage control. </a:t>
            </a:r>
          </a:p>
          <a:p>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DA0CAE2-6303-4A69-947D-52FCD0673BEC}"/>
              </a:ext>
            </a:extLst>
          </p:cNvPr>
          <p:cNvPicPr>
            <a:picLocks noChangeAspect="1"/>
          </p:cNvPicPr>
          <p:nvPr/>
        </p:nvPicPr>
        <p:blipFill>
          <a:blip r:embed="rId3"/>
          <a:stretch>
            <a:fillRect/>
          </a:stretch>
        </p:blipFill>
        <p:spPr>
          <a:xfrm>
            <a:off x="9384632" y="492505"/>
            <a:ext cx="2362110" cy="2376254"/>
          </a:xfrm>
          <a:prstGeom prst="rect">
            <a:avLst/>
          </a:prstGeom>
        </p:spPr>
      </p:pic>
    </p:spTree>
    <p:extLst>
      <p:ext uri="{BB962C8B-B14F-4D97-AF65-F5344CB8AC3E}">
        <p14:creationId xmlns:p14="http://schemas.microsoft.com/office/powerpoint/2010/main" val="2645677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2BCB-DDB3-4751-826C-03A5DD144033}"/>
              </a:ext>
            </a:extLst>
          </p:cNvPr>
          <p:cNvSpPr>
            <a:spLocks noGrp="1"/>
          </p:cNvSpPr>
          <p:nvPr>
            <p:ph type="title"/>
          </p:nvPr>
        </p:nvSpPr>
        <p:spPr>
          <a:xfrm>
            <a:off x="1154954" y="973667"/>
            <a:ext cx="9793783" cy="819037"/>
          </a:xfrm>
        </p:spPr>
        <p:txBody>
          <a:bodyPr/>
          <a:lstStyle/>
          <a:p>
            <a:r>
              <a:rPr lang="en-US" sz="4000" i="1" u="sng" dirty="0"/>
              <a:t>8. Fiber Reinforce plastics (FRP) </a:t>
            </a:r>
          </a:p>
        </p:txBody>
      </p:sp>
      <p:sp>
        <p:nvSpPr>
          <p:cNvPr id="3" name="Content Placeholder 2">
            <a:extLst>
              <a:ext uri="{FF2B5EF4-FFF2-40B4-BE49-F238E27FC236}">
                <a16:creationId xmlns:a16="http://schemas.microsoft.com/office/drawing/2014/main" id="{B994D0BB-36F2-490B-92DD-48D1D7D768E2}"/>
              </a:ext>
            </a:extLst>
          </p:cNvPr>
          <p:cNvSpPr>
            <a:spLocks noGrp="1"/>
          </p:cNvSpPr>
          <p:nvPr>
            <p:ph idx="1"/>
          </p:nvPr>
        </p:nvSpPr>
        <p:spPr>
          <a:xfrm>
            <a:off x="782054" y="2370222"/>
            <a:ext cx="10563726" cy="3514112"/>
          </a:xfrm>
        </p:spPr>
        <p:txBody>
          <a:bodyPr>
            <a:normAutofit fontScale="92500" lnSpcReduction="10000"/>
          </a:bodyPr>
          <a:lstStyle/>
          <a:p>
            <a:pPr marL="0" indent="0" algn="just">
              <a:buNone/>
            </a:pPr>
            <a:r>
              <a:rPr lang="en-US" sz="2800" dirty="0">
                <a:solidFill>
                  <a:srgbClr val="FF0000"/>
                </a:solidFill>
                <a:latin typeface="Times New Roman" panose="02020603050405020304" pitchFamily="18" charset="0"/>
                <a:cs typeface="Times New Roman" panose="02020603050405020304" pitchFamily="18" charset="0"/>
              </a:rPr>
              <a:t>Fiber-reinforced</a:t>
            </a:r>
            <a:r>
              <a:rPr lang="en-US" sz="2800" dirty="0">
                <a:latin typeface="Times New Roman" panose="02020603050405020304" pitchFamily="18" charset="0"/>
                <a:cs typeface="Times New Roman" panose="02020603050405020304" pitchFamily="18" charset="0"/>
              </a:rPr>
              <a:t> plastic is a composite material made by polymer matrix reinforced and fiber. The polymer matrix used in FRP is usually an epoxy resin, polyester, and phenol-formaldehyde. Similarly, fibers used in FRP are glass, carbon, and aromatic polyamide. In FRP, some filler substances like sawdust, asbestos, marble powder, carbon alumina and </a:t>
            </a:r>
            <a:r>
              <a:rPr lang="en-US" sz="2800" dirty="0" err="1">
                <a:latin typeface="Times New Roman" panose="02020603050405020304" pitchFamily="18" charset="0"/>
                <a:cs typeface="Times New Roman" panose="02020603050405020304" pitchFamily="18" charset="0"/>
              </a:rPr>
              <a:t>china</a:t>
            </a:r>
            <a:r>
              <a:rPr lang="en-US" sz="2800" dirty="0">
                <a:latin typeface="Times New Roman" panose="02020603050405020304" pitchFamily="18" charset="0"/>
                <a:cs typeface="Times New Roman" panose="02020603050405020304" pitchFamily="18" charset="0"/>
              </a:rPr>
              <a:t> clay </a:t>
            </a:r>
            <a:r>
              <a:rPr lang="en-US" sz="2800" dirty="0" err="1">
                <a:latin typeface="Times New Roman" panose="02020603050405020304" pitchFamily="18" charset="0"/>
                <a:cs typeface="Times New Roman" panose="02020603050405020304" pitchFamily="18" charset="0"/>
              </a:rPr>
              <a:t>etc</a:t>
            </a:r>
            <a:r>
              <a:rPr lang="en-US" sz="2800" dirty="0">
                <a:latin typeface="Times New Roman" panose="02020603050405020304" pitchFamily="18" charset="0"/>
                <a:cs typeface="Times New Roman" panose="02020603050405020304" pitchFamily="18" charset="0"/>
              </a:rPr>
              <a:t>, are added to impart better properties to the polymer. These fillers, improve the thermal stability, insulating character, rigidness, hardness, brittleness, and workability, etc. The properties of the final reinforced composite material i.e., FRP are determined by the nature of fibers used.  </a:t>
            </a:r>
          </a:p>
        </p:txBody>
      </p:sp>
    </p:spTree>
    <p:extLst>
      <p:ext uri="{BB962C8B-B14F-4D97-AF65-F5344CB8AC3E}">
        <p14:creationId xmlns:p14="http://schemas.microsoft.com/office/powerpoint/2010/main" val="33125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E7EC3-A9D9-4996-9ADA-59287B600FD8}"/>
              </a:ext>
            </a:extLst>
          </p:cNvPr>
          <p:cNvSpPr>
            <a:spLocks noGrp="1"/>
          </p:cNvSpPr>
          <p:nvPr>
            <p:ph type="title"/>
          </p:nvPr>
        </p:nvSpPr>
        <p:spPr/>
        <p:txBody>
          <a:bodyPr/>
          <a:lstStyle/>
          <a:p>
            <a:r>
              <a:rPr lang="en-US" sz="3600" i="1" u="sng" dirty="0"/>
              <a:t>8. Fiber Reinforce plastics (FRP) </a:t>
            </a:r>
            <a:endParaRPr lang="en-US" dirty="0"/>
          </a:p>
        </p:txBody>
      </p:sp>
      <p:sp>
        <p:nvSpPr>
          <p:cNvPr id="3" name="Content Placeholder 2">
            <a:extLst>
              <a:ext uri="{FF2B5EF4-FFF2-40B4-BE49-F238E27FC236}">
                <a16:creationId xmlns:a16="http://schemas.microsoft.com/office/drawing/2014/main" id="{786AF3F2-AB45-4B67-9788-B98F765EBFB0}"/>
              </a:ext>
            </a:extLst>
          </p:cNvPr>
          <p:cNvSpPr>
            <a:spLocks noGrp="1"/>
          </p:cNvSpPr>
          <p:nvPr>
            <p:ph idx="1"/>
          </p:nvPr>
        </p:nvSpPr>
        <p:spPr>
          <a:xfrm>
            <a:off x="1154953" y="2273971"/>
            <a:ext cx="10407393" cy="4259175"/>
          </a:xfrm>
        </p:spPr>
        <p:txBody>
          <a:bodyPr>
            <a:normAutofit lnSpcReduction="10000"/>
          </a:bodyPr>
          <a:lstStyle/>
          <a:p>
            <a:pPr marL="0" indent="0">
              <a:buNone/>
            </a:pPr>
            <a:r>
              <a:rPr lang="en-US" sz="2800" dirty="0">
                <a:solidFill>
                  <a:srgbClr val="FF0000"/>
                </a:solidFill>
                <a:latin typeface="Times New Roman" panose="02020603050405020304" pitchFamily="18" charset="0"/>
                <a:cs typeface="Times New Roman" panose="02020603050405020304" pitchFamily="18" charset="0"/>
              </a:rPr>
              <a:t>Characteristics</a:t>
            </a:r>
          </a:p>
          <a:p>
            <a:r>
              <a:rPr lang="en-US" sz="2400" dirty="0">
                <a:solidFill>
                  <a:schemeClr val="tx1"/>
                </a:solidFill>
                <a:latin typeface="Times New Roman" panose="02020603050405020304" pitchFamily="18" charset="0"/>
                <a:cs typeface="Times New Roman" panose="02020603050405020304" pitchFamily="18" charset="0"/>
              </a:rPr>
              <a:t>Stability power is high.</a:t>
            </a:r>
          </a:p>
          <a:p>
            <a:r>
              <a:rPr lang="en-US" sz="2400" dirty="0">
                <a:solidFill>
                  <a:schemeClr val="tx1"/>
                </a:solidFill>
                <a:latin typeface="Times New Roman" panose="02020603050405020304" pitchFamily="18" charset="0"/>
                <a:cs typeface="Times New Roman" panose="02020603050405020304" pitchFamily="18" charset="0"/>
              </a:rPr>
              <a:t>Corrosion resistance.</a:t>
            </a:r>
          </a:p>
          <a:p>
            <a:r>
              <a:rPr lang="en-US" sz="2400" dirty="0">
                <a:solidFill>
                  <a:schemeClr val="tx1"/>
                </a:solidFill>
                <a:latin typeface="Times New Roman" panose="02020603050405020304" pitchFamily="18" charset="0"/>
                <a:cs typeface="Times New Roman" panose="02020603050405020304" pitchFamily="18" charset="0"/>
              </a:rPr>
              <a:t>Non-inflammability.</a:t>
            </a:r>
          </a:p>
          <a:p>
            <a:r>
              <a:rPr lang="en-US" sz="2400" dirty="0">
                <a:solidFill>
                  <a:schemeClr val="tx1"/>
                </a:solidFill>
                <a:latin typeface="Times New Roman" panose="02020603050405020304" pitchFamily="18" charset="0"/>
                <a:cs typeface="Times New Roman" panose="02020603050405020304" pitchFamily="18" charset="0"/>
              </a:rPr>
              <a:t>Low cost of production.</a:t>
            </a:r>
          </a:p>
          <a:p>
            <a:r>
              <a:rPr lang="en-US" sz="2400" dirty="0">
                <a:solidFill>
                  <a:schemeClr val="tx1"/>
                </a:solidFill>
                <a:latin typeface="Times New Roman" panose="02020603050405020304" pitchFamily="18" charset="0"/>
                <a:cs typeface="Times New Roman" panose="02020603050405020304" pitchFamily="18" charset="0"/>
              </a:rPr>
              <a:t>High strength to weight ratio.</a:t>
            </a:r>
          </a:p>
          <a:p>
            <a:r>
              <a:rPr lang="en-US" sz="2400" dirty="0">
                <a:solidFill>
                  <a:schemeClr val="tx1"/>
                </a:solidFill>
                <a:latin typeface="Times New Roman" panose="02020603050405020304" pitchFamily="18" charset="0"/>
                <a:cs typeface="Times New Roman" panose="02020603050405020304" pitchFamily="18" charset="0"/>
              </a:rPr>
              <a:t>Ability to form complex shapes.</a:t>
            </a:r>
          </a:p>
          <a:p>
            <a:r>
              <a:rPr lang="en-US" sz="2400" dirty="0">
                <a:solidFill>
                  <a:schemeClr val="tx1"/>
                </a:solidFill>
                <a:latin typeface="Times New Roman" panose="02020603050405020304" pitchFamily="18" charset="0"/>
                <a:cs typeface="Times New Roman" panose="02020603050405020304" pitchFamily="18" charset="0"/>
              </a:rPr>
              <a:t>Low coefficient of thermal expansion.</a:t>
            </a:r>
          </a:p>
          <a:p>
            <a:r>
              <a:rPr lang="en-US" sz="2400" dirty="0">
                <a:solidFill>
                  <a:schemeClr val="tx1"/>
                </a:solidFill>
                <a:latin typeface="Times New Roman" panose="02020603050405020304" pitchFamily="18" charset="0"/>
                <a:cs typeface="Times New Roman" panose="02020603050405020304" pitchFamily="18" charset="0"/>
              </a:rPr>
              <a:t>Neither shrink nor stretch. </a:t>
            </a:r>
          </a:p>
          <a:p>
            <a:endParaRPr lang="en-US" sz="2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6720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E3F2-3931-414D-94C5-728EB6389C9D}"/>
              </a:ext>
            </a:extLst>
          </p:cNvPr>
          <p:cNvSpPr>
            <a:spLocks noGrp="1"/>
          </p:cNvSpPr>
          <p:nvPr>
            <p:ph type="title"/>
          </p:nvPr>
        </p:nvSpPr>
        <p:spPr/>
        <p:txBody>
          <a:bodyPr/>
          <a:lstStyle/>
          <a:p>
            <a:r>
              <a:rPr lang="en-US" sz="3600" i="1" u="sng" dirty="0"/>
              <a:t>8. Fiber Reinforce plastics (FRP) </a:t>
            </a:r>
            <a:endParaRPr lang="en-US" dirty="0"/>
          </a:p>
        </p:txBody>
      </p:sp>
      <p:sp>
        <p:nvSpPr>
          <p:cNvPr id="3" name="Content Placeholder 2">
            <a:extLst>
              <a:ext uri="{FF2B5EF4-FFF2-40B4-BE49-F238E27FC236}">
                <a16:creationId xmlns:a16="http://schemas.microsoft.com/office/drawing/2014/main" id="{9C22790F-015E-483C-B532-669184978276}"/>
              </a:ext>
            </a:extLst>
          </p:cNvPr>
          <p:cNvSpPr>
            <a:spLocks noGrp="1"/>
          </p:cNvSpPr>
          <p:nvPr>
            <p:ph idx="1"/>
          </p:nvPr>
        </p:nvSpPr>
        <p:spPr>
          <a:xfrm>
            <a:off x="1154954" y="2603500"/>
            <a:ext cx="10419425" cy="3676984"/>
          </a:xfrm>
        </p:spPr>
        <p:txBody>
          <a:bodyPr>
            <a:normAutofit/>
          </a:bodyPr>
          <a:lstStyle/>
          <a:p>
            <a:pPr marL="0" indent="0">
              <a:buNone/>
            </a:pPr>
            <a:r>
              <a:rPr lang="en-US" sz="2800" dirty="0">
                <a:solidFill>
                  <a:srgbClr val="FF0000"/>
                </a:solidFill>
                <a:latin typeface="Times New Roman" panose="02020603050405020304" pitchFamily="18" charset="0"/>
                <a:cs typeface="Times New Roman" panose="02020603050405020304" pitchFamily="18" charset="0"/>
              </a:rPr>
              <a:t>Uses</a:t>
            </a:r>
          </a:p>
          <a:p>
            <a:r>
              <a:rPr lang="en-US" sz="2400" dirty="0">
                <a:latin typeface="Times New Roman" panose="02020603050405020304" pitchFamily="18" charset="0"/>
                <a:cs typeface="Times New Roman" panose="02020603050405020304" pitchFamily="18" charset="0"/>
              </a:rPr>
              <a:t>They are used to make doors, windows, chairs, and camera housing parts.</a:t>
            </a:r>
          </a:p>
          <a:p>
            <a:r>
              <a:rPr lang="en-US" sz="2400" dirty="0">
                <a:latin typeface="Times New Roman" panose="02020603050405020304" pitchFamily="18" charset="0"/>
                <a:cs typeface="Times New Roman" panose="02020603050405020304" pitchFamily="18" charset="0"/>
              </a:rPr>
              <a:t>To make acid storage tank.</a:t>
            </a:r>
          </a:p>
          <a:p>
            <a:r>
              <a:rPr lang="en-US" sz="2400" dirty="0">
                <a:latin typeface="Times New Roman" panose="02020603050405020304" pitchFamily="18" charset="0"/>
                <a:cs typeface="Times New Roman" panose="02020603050405020304" pitchFamily="18" charset="0"/>
              </a:rPr>
              <a:t>To make pistol grips and rifle.</a:t>
            </a:r>
          </a:p>
          <a:p>
            <a:r>
              <a:rPr lang="en-US" sz="2400" dirty="0">
                <a:latin typeface="Times New Roman" panose="02020603050405020304" pitchFamily="18" charset="0"/>
                <a:cs typeface="Times New Roman" panose="02020603050405020304" pitchFamily="18" charset="0"/>
              </a:rPr>
              <a:t>To make wires, switches, exhausts fan of computer.</a:t>
            </a:r>
          </a:p>
          <a:p>
            <a:r>
              <a:rPr lang="en-US" sz="2400" dirty="0">
                <a:latin typeface="Times New Roman" panose="02020603050405020304" pitchFamily="18" charset="0"/>
                <a:cs typeface="Times New Roman" panose="02020603050405020304" pitchFamily="18" charset="0"/>
              </a:rPr>
              <a:t>To make wall panels and pipes, etc.</a:t>
            </a:r>
          </a:p>
        </p:txBody>
      </p:sp>
    </p:spTree>
    <p:extLst>
      <p:ext uri="{BB962C8B-B14F-4D97-AF65-F5344CB8AC3E}">
        <p14:creationId xmlns:p14="http://schemas.microsoft.com/office/powerpoint/2010/main" val="415832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1E66-BF51-4713-AFA2-02E1C74B5EBF}"/>
              </a:ext>
            </a:extLst>
          </p:cNvPr>
          <p:cNvSpPr>
            <a:spLocks noGrp="1"/>
          </p:cNvSpPr>
          <p:nvPr>
            <p:ph type="title"/>
          </p:nvPr>
        </p:nvSpPr>
        <p:spPr>
          <a:xfrm>
            <a:off x="1154954" y="620486"/>
            <a:ext cx="10166189" cy="1295400"/>
          </a:xfrm>
        </p:spPr>
        <p:txBody>
          <a:bodyPr/>
          <a:lstStyle/>
          <a:p>
            <a:r>
              <a:rPr lang="en-US" sz="4000" u="sng" dirty="0">
                <a:latin typeface="Times New Roman" panose="02020603050405020304" pitchFamily="18" charset="0"/>
                <a:cs typeface="Times New Roman" panose="02020603050405020304" pitchFamily="18" charset="0"/>
              </a:rPr>
              <a:t>Concept of biodegradable, non-biodegradable, and conducting polymer</a:t>
            </a:r>
          </a:p>
        </p:txBody>
      </p:sp>
      <p:sp>
        <p:nvSpPr>
          <p:cNvPr id="3" name="Content Placeholder 2">
            <a:extLst>
              <a:ext uri="{FF2B5EF4-FFF2-40B4-BE49-F238E27FC236}">
                <a16:creationId xmlns:a16="http://schemas.microsoft.com/office/drawing/2014/main" id="{69E08CCC-AED7-4A72-B81B-6F505BBBBCE9}"/>
              </a:ext>
            </a:extLst>
          </p:cNvPr>
          <p:cNvSpPr>
            <a:spLocks noGrp="1"/>
          </p:cNvSpPr>
          <p:nvPr>
            <p:ph idx="1"/>
          </p:nvPr>
        </p:nvSpPr>
        <p:spPr>
          <a:xfrm>
            <a:off x="670560" y="2346960"/>
            <a:ext cx="10879183" cy="3890554"/>
          </a:xfrm>
        </p:spPr>
        <p:txBody>
          <a:bodyPr>
            <a:normAutofit/>
          </a:bodyPr>
          <a:lstStyle/>
          <a:p>
            <a:pPr marL="457200" indent="-457200">
              <a:buAutoNum type="alphaUcParenR"/>
            </a:pPr>
            <a:r>
              <a:rPr lang="en-US" sz="2400" dirty="0">
                <a:solidFill>
                  <a:srgbClr val="00B050"/>
                </a:solidFill>
                <a:latin typeface="Times New Roman" panose="02020603050405020304" pitchFamily="18" charset="0"/>
                <a:cs typeface="Times New Roman" panose="02020603050405020304" pitchFamily="18" charset="0"/>
              </a:rPr>
              <a:t>Biodegradable Polymer</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Those polymers which are decomposed in natural, aerobic, and anaerobic environments are called biodegradable polymers.</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Bio-degradation of polymer can be achieved by the ability of micro-organisms in the environment to metabolize the molecular structure.</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The use of biodegradable polymer is that they are used in the biotic environment. </a:t>
            </a:r>
          </a:p>
          <a:p>
            <a:pPr marL="0" indent="0">
              <a:buNone/>
            </a:pPr>
            <a:r>
              <a:rPr lang="en-US" sz="2400" dirty="0">
                <a:solidFill>
                  <a:schemeClr val="tx1"/>
                </a:solidFill>
                <a:latin typeface="Times New Roman" panose="02020603050405020304" pitchFamily="18" charset="0"/>
                <a:cs typeface="Times New Roman" panose="02020603050405020304" pitchFamily="18" charset="0"/>
              </a:rPr>
              <a:t>Some examples of biodegradable polymer is; polylactic acid, polybutylene succinate, polyanhydride, polyvinyl alcohol, starch derivative cellulose., etc.</a:t>
            </a:r>
          </a:p>
        </p:txBody>
      </p:sp>
    </p:spTree>
    <p:extLst>
      <p:ext uri="{BB962C8B-B14F-4D97-AF65-F5344CB8AC3E}">
        <p14:creationId xmlns:p14="http://schemas.microsoft.com/office/powerpoint/2010/main" val="37236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barn(inVertical)">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2254D-9504-40AC-AC47-F9F53435D39A}"/>
              </a:ext>
            </a:extLst>
          </p:cNvPr>
          <p:cNvSpPr>
            <a:spLocks noGrp="1"/>
          </p:cNvSpPr>
          <p:nvPr>
            <p:ph type="title"/>
          </p:nvPr>
        </p:nvSpPr>
        <p:spPr>
          <a:xfrm>
            <a:off x="1154954" y="973668"/>
            <a:ext cx="9005046" cy="743372"/>
          </a:xfrm>
        </p:spPr>
        <p:txBody>
          <a:bodyPr/>
          <a:lstStyle/>
          <a:p>
            <a:r>
              <a:rPr lang="en-US" sz="3600" i="1" u="sng" dirty="0">
                <a:solidFill>
                  <a:srgbClr val="00B050"/>
                </a:solidFill>
                <a:latin typeface="Times New Roman" panose="02020603050405020304" pitchFamily="18" charset="0"/>
                <a:cs typeface="Times New Roman" panose="02020603050405020304" pitchFamily="18" charset="0"/>
              </a:rPr>
              <a:t>Biodegradable Polymer</a:t>
            </a:r>
            <a:br>
              <a:rPr lang="en-US" sz="3600" i="1" u="sng" dirty="0">
                <a:solidFill>
                  <a:srgbClr val="00B050"/>
                </a:solidFill>
                <a:latin typeface="Times New Roman" panose="02020603050405020304" pitchFamily="18" charset="0"/>
                <a:cs typeface="Times New Roman" panose="02020603050405020304" pitchFamily="18" charset="0"/>
              </a:rPr>
            </a:br>
            <a:endParaRPr lang="en-US" i="1" u="sng" dirty="0"/>
          </a:p>
        </p:txBody>
      </p:sp>
      <p:sp>
        <p:nvSpPr>
          <p:cNvPr id="3" name="Content Placeholder 2">
            <a:extLst>
              <a:ext uri="{FF2B5EF4-FFF2-40B4-BE49-F238E27FC236}">
                <a16:creationId xmlns:a16="http://schemas.microsoft.com/office/drawing/2014/main" id="{B61C82B7-1822-4440-9C55-FD0D8E3DD9AF}"/>
              </a:ext>
            </a:extLst>
          </p:cNvPr>
          <p:cNvSpPr>
            <a:spLocks noGrp="1"/>
          </p:cNvSpPr>
          <p:nvPr>
            <p:ph idx="1"/>
          </p:nvPr>
        </p:nvSpPr>
        <p:spPr>
          <a:xfrm>
            <a:off x="1154954" y="2603500"/>
            <a:ext cx="10620486" cy="3492500"/>
          </a:xfrm>
        </p:spPr>
        <p:txBody>
          <a:bodyPr>
            <a:normAutofit/>
          </a:bodyPr>
          <a:lstStyle/>
          <a:p>
            <a:pPr marL="0" indent="0">
              <a:buNone/>
            </a:pPr>
            <a:r>
              <a:rPr lang="en-US" sz="2800" dirty="0">
                <a:solidFill>
                  <a:schemeClr val="accent1">
                    <a:lumMod val="60000"/>
                    <a:lumOff val="40000"/>
                  </a:schemeClr>
                </a:solidFill>
                <a:latin typeface="Times New Roman" panose="02020603050405020304" pitchFamily="18" charset="0"/>
                <a:cs typeface="Times New Roman" panose="02020603050405020304" pitchFamily="18" charset="0"/>
              </a:rPr>
              <a:t>Application of biodegradable polymer</a:t>
            </a:r>
          </a:p>
          <a:p>
            <a:pPr>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They are used in the biomedical field.</a:t>
            </a:r>
          </a:p>
          <a:p>
            <a:pPr>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They are used in the agricultural field for making fertilizer.</a:t>
            </a:r>
          </a:p>
          <a:p>
            <a:pPr>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They are used in waste management.</a:t>
            </a:r>
          </a:p>
          <a:p>
            <a:pPr>
              <a:buFont typeface="Wingdings" panose="05000000000000000000" pitchFamily="2" charset="2"/>
              <a:buChar char="§"/>
            </a:pP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09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Times New Roman" panose="02020603050405020304" pitchFamily="18" charset="0"/>
                <a:cs typeface="Times New Roman" panose="02020603050405020304" pitchFamily="18" charset="0"/>
              </a:rPr>
              <a:t>POLYMERS:</a:t>
            </a: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Definition</a:t>
            </a:r>
          </a:p>
          <a:p>
            <a:r>
              <a:rPr lang="en-US" sz="2400" dirty="0">
                <a:solidFill>
                  <a:srgbClr val="FF0000"/>
                </a:solidFill>
                <a:latin typeface="Times New Roman" panose="02020603050405020304" pitchFamily="18" charset="0"/>
                <a:cs typeface="Times New Roman" panose="02020603050405020304" pitchFamily="18" charset="0"/>
              </a:rPr>
              <a:t>Natural</a:t>
            </a:r>
            <a:r>
              <a:rPr lang="en-US" sz="2400" dirty="0">
                <a:latin typeface="Times New Roman" panose="02020603050405020304" pitchFamily="18" charset="0"/>
                <a:cs typeface="Times New Roman" panose="02020603050405020304" pitchFamily="18" charset="0"/>
              </a:rPr>
              <a:t> and </a:t>
            </a:r>
            <a:r>
              <a:rPr lang="en-US" sz="2400" dirty="0">
                <a:solidFill>
                  <a:srgbClr val="FF0000"/>
                </a:solidFill>
                <a:latin typeface="Times New Roman" panose="02020603050405020304" pitchFamily="18" charset="0"/>
                <a:cs typeface="Times New Roman" panose="02020603050405020304" pitchFamily="18" charset="0"/>
              </a:rPr>
              <a:t>Synthetic</a:t>
            </a:r>
            <a:r>
              <a:rPr lang="en-US" sz="2400" dirty="0">
                <a:latin typeface="Times New Roman" panose="02020603050405020304" pitchFamily="18" charset="0"/>
                <a:cs typeface="Times New Roman" panose="02020603050405020304" pitchFamily="18" charset="0"/>
              </a:rPr>
              <a:t> polymers</a:t>
            </a:r>
          </a:p>
          <a:p>
            <a:r>
              <a:rPr lang="en-US" sz="2400" dirty="0">
                <a:solidFill>
                  <a:srgbClr val="FF0000"/>
                </a:solidFill>
                <a:latin typeface="Times New Roman" panose="02020603050405020304" pitchFamily="18" charset="0"/>
                <a:cs typeface="Times New Roman" panose="02020603050405020304" pitchFamily="18" charset="0"/>
              </a:rPr>
              <a:t>Homo </a:t>
            </a:r>
            <a:r>
              <a:rPr lang="en-US" sz="2400" dirty="0">
                <a:latin typeface="Times New Roman" panose="02020603050405020304" pitchFamily="18" charset="0"/>
                <a:cs typeface="Times New Roman" panose="02020603050405020304" pitchFamily="18" charset="0"/>
              </a:rPr>
              <a:t>polymers and </a:t>
            </a:r>
            <a:r>
              <a:rPr lang="en-US" sz="2400" dirty="0">
                <a:solidFill>
                  <a:srgbClr val="FF0000"/>
                </a:solidFill>
                <a:latin typeface="Times New Roman" panose="02020603050405020304" pitchFamily="18" charset="0"/>
                <a:cs typeface="Times New Roman" panose="02020603050405020304" pitchFamily="18" charset="0"/>
              </a:rPr>
              <a:t>Co</a:t>
            </a:r>
            <a:r>
              <a:rPr lang="en-US" sz="2400" dirty="0">
                <a:latin typeface="Times New Roman" panose="02020603050405020304" pitchFamily="18" charset="0"/>
                <a:cs typeface="Times New Roman" panose="02020603050405020304" pitchFamily="18" charset="0"/>
              </a:rPr>
              <a:t>- polymers</a:t>
            </a:r>
          </a:p>
          <a:p>
            <a:pPr marL="0" indent="0">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283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0290C-593C-46C3-A396-BC0D96452E43}"/>
              </a:ext>
            </a:extLst>
          </p:cNvPr>
          <p:cNvSpPr>
            <a:spLocks noGrp="1"/>
          </p:cNvSpPr>
          <p:nvPr>
            <p:ph type="title"/>
          </p:nvPr>
        </p:nvSpPr>
        <p:spPr/>
        <p:txBody>
          <a:bodyPr/>
          <a:lstStyle/>
          <a:p>
            <a:r>
              <a:rPr lang="en-US" sz="3600" i="1" u="sng" dirty="0">
                <a:solidFill>
                  <a:srgbClr val="00B050"/>
                </a:solidFill>
                <a:latin typeface="Times New Roman" panose="02020603050405020304" pitchFamily="18" charset="0"/>
                <a:cs typeface="Times New Roman" panose="02020603050405020304" pitchFamily="18" charset="0"/>
              </a:rPr>
              <a:t>B) Non- Biodegradable Polymer</a:t>
            </a:r>
            <a:endParaRPr lang="en-US" dirty="0"/>
          </a:p>
        </p:txBody>
      </p:sp>
      <p:sp>
        <p:nvSpPr>
          <p:cNvPr id="3" name="Content Placeholder 2">
            <a:extLst>
              <a:ext uri="{FF2B5EF4-FFF2-40B4-BE49-F238E27FC236}">
                <a16:creationId xmlns:a16="http://schemas.microsoft.com/office/drawing/2014/main" id="{C25476F3-F696-4BE8-AEBD-4794EECFCD3B}"/>
              </a:ext>
            </a:extLst>
          </p:cNvPr>
          <p:cNvSpPr>
            <a:spLocks noGrp="1"/>
          </p:cNvSpPr>
          <p:nvPr>
            <p:ph idx="1"/>
          </p:nvPr>
        </p:nvSpPr>
        <p:spPr>
          <a:xfrm>
            <a:off x="1154954" y="2603500"/>
            <a:ext cx="10569686" cy="3431540"/>
          </a:xfrm>
        </p:spPr>
        <p:txBody>
          <a:bodyPr>
            <a:normAutofit/>
          </a:bodyPr>
          <a:lstStyle/>
          <a:p>
            <a:r>
              <a:rPr lang="en-US" sz="2400" dirty="0">
                <a:latin typeface="Times New Roman" panose="02020603050405020304" pitchFamily="18" charset="0"/>
                <a:cs typeface="Times New Roman" panose="02020603050405020304" pitchFamily="18" charset="0"/>
              </a:rPr>
              <a:t>Don’t undergo degradation/decomposition due to exposure to oxygen, ozone, moisture, heat, radiation, microorganism.</a:t>
            </a:r>
          </a:p>
          <a:p>
            <a:r>
              <a:rPr lang="en-US" sz="2400" dirty="0">
                <a:latin typeface="Times New Roman" panose="02020603050405020304" pitchFamily="18" charset="0"/>
                <a:cs typeface="Times New Roman" panose="02020603050405020304" pitchFamily="18" charset="0"/>
              </a:rPr>
              <a:t>Example: Epoxy resin, polyurethane, </a:t>
            </a:r>
            <a:r>
              <a:rPr lang="en-US" sz="2400" dirty="0" err="1">
                <a:latin typeface="Times New Roman" panose="02020603050405020304" pitchFamily="18" charset="0"/>
                <a:cs typeface="Times New Roman" panose="02020603050405020304" pitchFamily="18" charset="0"/>
              </a:rPr>
              <a:t>etc</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They are not decomposed by micro-organisms or another biological factor.</a:t>
            </a:r>
          </a:p>
          <a:p>
            <a:r>
              <a:rPr lang="en-US" sz="2400" dirty="0">
                <a:latin typeface="Times New Roman" panose="02020603050405020304" pitchFamily="18" charset="0"/>
                <a:cs typeface="Times New Roman" panose="02020603050405020304" pitchFamily="18" charset="0"/>
              </a:rPr>
              <a:t>Most of the synthetic polymers are non-biodegradable polymers.</a:t>
            </a:r>
          </a:p>
          <a:p>
            <a:r>
              <a:rPr lang="en-US" sz="2400" dirty="0">
                <a:latin typeface="Times New Roman" panose="02020603050405020304" pitchFamily="18" charset="0"/>
                <a:cs typeface="Times New Roman" panose="02020603050405020304" pitchFamily="18" charset="0"/>
              </a:rPr>
              <a:t>Example: </a:t>
            </a:r>
            <a:r>
              <a:rPr lang="en-US" sz="2400" dirty="0" err="1">
                <a:latin typeface="Times New Roman" panose="02020603050405020304" pitchFamily="18" charset="0"/>
                <a:cs typeface="Times New Roman" panose="02020603050405020304" pitchFamily="18" charset="0"/>
              </a:rPr>
              <a:t>Xylon</a:t>
            </a:r>
            <a:r>
              <a:rPr lang="en-US" sz="2400" dirty="0">
                <a:latin typeface="Times New Roman" panose="02020603050405020304" pitchFamily="18" charset="0"/>
                <a:cs typeface="Times New Roman" panose="02020603050405020304" pitchFamily="18" charset="0"/>
              </a:rPr>
              <a:t>, nylon, polyester, etc.  </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24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down)">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ACA27-A8E5-48BE-96CA-8435437DA8D8}"/>
              </a:ext>
            </a:extLst>
          </p:cNvPr>
          <p:cNvSpPr>
            <a:spLocks noGrp="1"/>
          </p:cNvSpPr>
          <p:nvPr>
            <p:ph type="title"/>
          </p:nvPr>
        </p:nvSpPr>
        <p:spPr/>
        <p:txBody>
          <a:bodyPr/>
          <a:lstStyle/>
          <a:p>
            <a:r>
              <a:rPr lang="en-US" i="1" u="sng" dirty="0">
                <a:solidFill>
                  <a:srgbClr val="00B050"/>
                </a:solidFill>
                <a:latin typeface="Times New Roman" panose="02020603050405020304" pitchFamily="18" charset="0"/>
                <a:cs typeface="Times New Roman" panose="02020603050405020304" pitchFamily="18" charset="0"/>
              </a:rPr>
              <a:t>C</a:t>
            </a:r>
            <a:r>
              <a:rPr lang="en-US" sz="3600" i="1" u="sng" dirty="0">
                <a:solidFill>
                  <a:srgbClr val="00B050"/>
                </a:solidFill>
                <a:latin typeface="Times New Roman" panose="02020603050405020304" pitchFamily="18" charset="0"/>
                <a:cs typeface="Times New Roman" panose="02020603050405020304" pitchFamily="18" charset="0"/>
              </a:rPr>
              <a:t>) Conducting Polymer</a:t>
            </a:r>
            <a:endParaRPr lang="en-US" dirty="0"/>
          </a:p>
        </p:txBody>
      </p:sp>
      <p:sp>
        <p:nvSpPr>
          <p:cNvPr id="3" name="Content Placeholder 2">
            <a:extLst>
              <a:ext uri="{FF2B5EF4-FFF2-40B4-BE49-F238E27FC236}">
                <a16:creationId xmlns:a16="http://schemas.microsoft.com/office/drawing/2014/main" id="{F08CCB22-DF1E-43FE-94D9-DAFAE3A3912B}"/>
              </a:ext>
            </a:extLst>
          </p:cNvPr>
          <p:cNvSpPr>
            <a:spLocks noGrp="1"/>
          </p:cNvSpPr>
          <p:nvPr>
            <p:ph idx="1"/>
          </p:nvPr>
        </p:nvSpPr>
        <p:spPr>
          <a:xfrm>
            <a:off x="675640" y="2286000"/>
            <a:ext cx="10840720" cy="4145280"/>
          </a:xfrm>
        </p:spPr>
        <p:txBody>
          <a:bodyPr>
            <a:normAutofit/>
          </a:bodyPr>
          <a:lstStyle/>
          <a:p>
            <a:r>
              <a:rPr lang="en-US" sz="2000" dirty="0">
                <a:latin typeface="Times New Roman" panose="02020603050405020304" pitchFamily="18" charset="0"/>
                <a:cs typeface="Times New Roman" panose="02020603050405020304" pitchFamily="18" charset="0"/>
              </a:rPr>
              <a:t>In most of the polymers due to the lack of free electrons, they are poor conductors of electricity.</a:t>
            </a:r>
          </a:p>
          <a:p>
            <a:r>
              <a:rPr lang="en-US" sz="2000" dirty="0">
                <a:latin typeface="Times New Roman" panose="02020603050405020304" pitchFamily="18" charset="0"/>
                <a:cs typeface="Times New Roman" panose="02020603050405020304" pitchFamily="18" charset="0"/>
              </a:rPr>
              <a:t>But within the past few years, polymers have been synthesized which possess electrical conductivity. </a:t>
            </a:r>
          </a:p>
          <a:p>
            <a:r>
              <a:rPr lang="en-US" sz="2000" dirty="0">
                <a:latin typeface="Times New Roman" panose="02020603050405020304" pitchFamily="18" charset="0"/>
                <a:cs typeface="Times New Roman" panose="02020603050405020304" pitchFamily="18" charset="0"/>
              </a:rPr>
              <a:t>They are also called conducting polymers.</a:t>
            </a:r>
          </a:p>
          <a:p>
            <a:pPr marL="0" indent="0">
              <a:buNone/>
            </a:pPr>
            <a:r>
              <a:rPr lang="en-US" sz="2000" dirty="0">
                <a:latin typeface="Times New Roman" panose="02020603050405020304" pitchFamily="18" charset="0"/>
                <a:cs typeface="Times New Roman" panose="02020603050405020304" pitchFamily="18" charset="0"/>
              </a:rPr>
              <a:t>Conducting polymers are categorized into 4 types:</a:t>
            </a:r>
          </a:p>
          <a:p>
            <a:pPr marL="457200" indent="-457200">
              <a:buAutoNum type="arabicPeriod"/>
            </a:pPr>
            <a:r>
              <a:rPr lang="en-US" sz="2000" dirty="0">
                <a:latin typeface="Times New Roman" panose="02020603050405020304" pitchFamily="18" charset="0"/>
                <a:cs typeface="Times New Roman" panose="02020603050405020304" pitchFamily="18" charset="0"/>
              </a:rPr>
              <a:t>ICP (Intrinsically conducting polymer)</a:t>
            </a:r>
          </a:p>
          <a:p>
            <a:pPr marL="457200" indent="-457200">
              <a:buFont typeface="Wingdings 3" charset="2"/>
              <a:buAutoNum type="arabicPeriod"/>
            </a:pPr>
            <a:r>
              <a:rPr lang="en-US" sz="2000" dirty="0">
                <a:latin typeface="Times New Roman" panose="02020603050405020304" pitchFamily="18" charset="0"/>
                <a:cs typeface="Times New Roman" panose="02020603050405020304" pitchFamily="18" charset="0"/>
              </a:rPr>
              <a:t>DCP (Doped conducting polymer)</a:t>
            </a:r>
          </a:p>
          <a:p>
            <a:pPr marL="457200" indent="-457200">
              <a:buFont typeface="Wingdings 3" charset="2"/>
              <a:buAutoNum type="arabicPeriod"/>
            </a:pPr>
            <a:r>
              <a:rPr lang="en-US" sz="2000" dirty="0">
                <a:latin typeface="Times New Roman" panose="02020603050405020304" pitchFamily="18" charset="0"/>
                <a:cs typeface="Times New Roman" panose="02020603050405020304" pitchFamily="18" charset="0"/>
              </a:rPr>
              <a:t>ECP (Extrinsically conducting polymer)</a:t>
            </a:r>
          </a:p>
          <a:p>
            <a:pPr marL="457200" indent="-457200">
              <a:buFont typeface="Wingdings 3" charset="2"/>
              <a:buAutoNum type="arabicPeriod"/>
            </a:pPr>
            <a:r>
              <a:rPr lang="en-US" sz="2000" dirty="0">
                <a:latin typeface="Times New Roman" panose="02020603050405020304" pitchFamily="18" charset="0"/>
                <a:cs typeface="Times New Roman" panose="02020603050405020304" pitchFamily="18" charset="0"/>
              </a:rPr>
              <a:t>CCP (Coordination conducting polymer)</a:t>
            </a:r>
          </a:p>
          <a:p>
            <a:pPr marL="0" indent="0">
              <a:buNone/>
            </a:pPr>
            <a:endParaRPr lang="en-US" sz="2000" dirty="0">
              <a:latin typeface="Times New Roman" panose="02020603050405020304" pitchFamily="18" charset="0"/>
              <a:cs typeface="Times New Roman" panose="02020603050405020304" pitchFamily="18" charset="0"/>
            </a:endParaRPr>
          </a:p>
          <a:p>
            <a:pPr marL="457200" indent="-457200">
              <a:buAutoNum type="arabi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070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AC0BB-8449-4116-A04D-8C009DA9B812}"/>
              </a:ext>
            </a:extLst>
          </p:cNvPr>
          <p:cNvSpPr>
            <a:spLocks noGrp="1"/>
          </p:cNvSpPr>
          <p:nvPr>
            <p:ph idx="1"/>
          </p:nvPr>
        </p:nvSpPr>
        <p:spPr>
          <a:xfrm>
            <a:off x="782320" y="2418080"/>
            <a:ext cx="11003280" cy="4257040"/>
          </a:xfrm>
        </p:spPr>
        <p:txBody>
          <a:bodyPr>
            <a:normAutofit fontScale="92500" lnSpcReduction="20000"/>
          </a:bodyPr>
          <a:lstStyle/>
          <a:p>
            <a:pPr marL="0" indent="0">
              <a:buNone/>
            </a:pPr>
            <a:r>
              <a:rPr lang="en-US" sz="2400" i="1" u="sng" dirty="0">
                <a:solidFill>
                  <a:srgbClr val="FF0000"/>
                </a:solidFill>
                <a:latin typeface="Times New Roman" panose="02020603050405020304" pitchFamily="18" charset="0"/>
                <a:cs typeface="Times New Roman" panose="02020603050405020304" pitchFamily="18" charset="0"/>
              </a:rPr>
              <a:t>1. ICP (Intrinsically conducting polymer)</a:t>
            </a:r>
            <a:endParaRPr lang="en-US" sz="2400" dirty="0">
              <a:solidFill>
                <a:srgbClr val="FF000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ICP consists of a delocalized electron pair or residual charge due to which they conduct electricity.</a:t>
            </a:r>
          </a:p>
          <a:p>
            <a:pPr marL="0" indent="0">
              <a:buNone/>
            </a:pPr>
            <a:r>
              <a:rPr lang="en-US" sz="2400" dirty="0">
                <a:latin typeface="Times New Roman" panose="02020603050405020304" pitchFamily="18" charset="0"/>
                <a:cs typeface="Times New Roman" panose="02020603050405020304" pitchFamily="18" charset="0"/>
              </a:rPr>
              <a:t>Example: polyaniline, </a:t>
            </a:r>
            <a:r>
              <a:rPr lang="en-US" sz="2400" dirty="0" err="1">
                <a:latin typeface="Times New Roman" panose="02020603050405020304" pitchFamily="18" charset="0"/>
                <a:cs typeface="Times New Roman" panose="02020603050405020304" pitchFamily="18" charset="0"/>
              </a:rPr>
              <a:t>polypyrrole</a:t>
            </a:r>
            <a:r>
              <a:rPr lang="en-US" sz="2400" dirty="0">
                <a:latin typeface="Times New Roman" panose="02020603050405020304" pitchFamily="18" charset="0"/>
                <a:cs typeface="Times New Roman" panose="02020603050405020304" pitchFamily="18" charset="0"/>
              </a:rPr>
              <a:t>, polythiophene, etc.  </a:t>
            </a:r>
          </a:p>
          <a:p>
            <a:pPr marL="0" indent="0">
              <a:buNone/>
            </a:pPr>
            <a:r>
              <a:rPr lang="en-US" sz="2400" i="1" u="sng" dirty="0">
                <a:solidFill>
                  <a:srgbClr val="FF0000"/>
                </a:solidFill>
                <a:latin typeface="Times New Roman" panose="02020603050405020304" pitchFamily="18" charset="0"/>
                <a:cs typeface="Times New Roman" panose="02020603050405020304" pitchFamily="18" charset="0"/>
              </a:rPr>
              <a:t>2. DCP (Doped conducting polymer)</a:t>
            </a:r>
          </a:p>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DCP is obtained by exposing a polymer to a charge transfer agent in a gas phase or in a solution phase</a:t>
            </a:r>
            <a:r>
              <a:rPr lang="en-US" sz="2400" i="1" u="sng" dirty="0">
                <a:solidFill>
                  <a:srgbClr val="00B050"/>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Example: p-dopant, n-dopant.</a:t>
            </a:r>
          </a:p>
          <a:p>
            <a:pPr marL="0" indent="0">
              <a:buNone/>
            </a:pPr>
            <a:r>
              <a:rPr lang="en-US" sz="2400" i="1" u="sng" dirty="0">
                <a:solidFill>
                  <a:srgbClr val="FF0000"/>
                </a:solidFill>
                <a:latin typeface="Times New Roman" panose="02020603050405020304" pitchFamily="18" charset="0"/>
                <a:cs typeface="Times New Roman" panose="02020603050405020304" pitchFamily="18" charset="0"/>
              </a:rPr>
              <a:t>3. ECP (Extrinsically conducting polymer)</a:t>
            </a:r>
          </a:p>
          <a:p>
            <a:r>
              <a:rPr lang="en-US" sz="2000" dirty="0">
                <a:solidFill>
                  <a:schemeClr val="tx1"/>
                </a:solidFill>
                <a:latin typeface="Times New Roman" panose="02020603050405020304" pitchFamily="18" charset="0"/>
                <a:cs typeface="Times New Roman" panose="02020603050405020304" pitchFamily="18" charset="0"/>
              </a:rPr>
              <a:t>Extrinsically conducting polymer conducts electricity due to the presence of externally added ingredients in them.</a:t>
            </a:r>
          </a:p>
          <a:p>
            <a:r>
              <a:rPr lang="en-US" sz="2000" dirty="0">
                <a:solidFill>
                  <a:schemeClr val="tx1"/>
                </a:solidFill>
                <a:latin typeface="Times New Roman" panose="02020603050405020304" pitchFamily="18" charset="0"/>
                <a:cs typeface="Times New Roman" panose="02020603050405020304" pitchFamily="18" charset="0"/>
              </a:rPr>
              <a:t>Some external gradients are carbon powder, metallic fiber, etc.</a:t>
            </a:r>
          </a:p>
          <a:p>
            <a:endParaRPr lang="en-US" sz="2000" dirty="0">
              <a:solidFill>
                <a:schemeClr val="tx1"/>
              </a:solidFill>
              <a:latin typeface="Times New Roman" panose="02020603050405020304" pitchFamily="18" charset="0"/>
              <a:cs typeface="Times New Roman" panose="02020603050405020304" pitchFamily="18" charset="0"/>
            </a:endParaRPr>
          </a:p>
          <a:p>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C16CF67B-A754-49BB-913B-E72B8912920F}"/>
              </a:ext>
            </a:extLst>
          </p:cNvPr>
          <p:cNvSpPr>
            <a:spLocks noGrp="1"/>
          </p:cNvSpPr>
          <p:nvPr>
            <p:ph type="title"/>
          </p:nvPr>
        </p:nvSpPr>
        <p:spPr>
          <a:xfrm>
            <a:off x="1155700" y="973138"/>
            <a:ext cx="8761413" cy="708025"/>
          </a:xfrm>
        </p:spPr>
        <p:txBody>
          <a:bodyPr/>
          <a:lstStyle/>
          <a:p>
            <a:r>
              <a:rPr lang="en-US" i="1" u="sng" dirty="0">
                <a:solidFill>
                  <a:srgbClr val="00B050"/>
                </a:solidFill>
                <a:latin typeface="Times New Roman" panose="02020603050405020304" pitchFamily="18" charset="0"/>
                <a:cs typeface="Times New Roman" panose="02020603050405020304" pitchFamily="18" charset="0"/>
              </a:rPr>
              <a:t>C</a:t>
            </a:r>
            <a:r>
              <a:rPr lang="en-US" sz="3600" i="1" u="sng" dirty="0">
                <a:solidFill>
                  <a:srgbClr val="00B050"/>
                </a:solidFill>
                <a:latin typeface="Times New Roman" panose="02020603050405020304" pitchFamily="18" charset="0"/>
                <a:cs typeface="Times New Roman" panose="02020603050405020304" pitchFamily="18" charset="0"/>
              </a:rPr>
              <a:t>) Conducting Polymer</a:t>
            </a:r>
            <a:endParaRPr lang="en-US" dirty="0"/>
          </a:p>
        </p:txBody>
      </p:sp>
    </p:spTree>
    <p:extLst>
      <p:ext uri="{BB962C8B-B14F-4D97-AF65-F5344CB8AC3E}">
        <p14:creationId xmlns:p14="http://schemas.microsoft.com/office/powerpoint/2010/main" val="22173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down)">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down)">
                                      <p:cBhvr>
                                        <p:cTn id="39" dur="5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wipe(down)">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wipe(down)">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wipe(down)">
                                      <p:cBhvr>
                                        <p:cTn id="5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2C74F7-CC9C-4519-87AC-83A32855C919}"/>
              </a:ext>
            </a:extLst>
          </p:cNvPr>
          <p:cNvSpPr>
            <a:spLocks noGrp="1"/>
          </p:cNvSpPr>
          <p:nvPr>
            <p:ph idx="1"/>
          </p:nvPr>
        </p:nvSpPr>
        <p:spPr>
          <a:xfrm>
            <a:off x="1154954" y="2603500"/>
            <a:ext cx="10264886" cy="3817620"/>
          </a:xfrm>
        </p:spPr>
        <p:txBody>
          <a:bodyPr/>
          <a:lstStyle/>
          <a:p>
            <a:pPr marL="0" indent="0">
              <a:buNone/>
            </a:pPr>
            <a:r>
              <a:rPr lang="en-US" sz="2800" i="1" u="sng" dirty="0">
                <a:solidFill>
                  <a:srgbClr val="FF0000"/>
                </a:solidFill>
                <a:latin typeface="Times New Roman" panose="02020603050405020304" pitchFamily="18" charset="0"/>
                <a:cs typeface="Times New Roman" panose="02020603050405020304" pitchFamily="18" charset="0"/>
              </a:rPr>
              <a:t>4. CCP (Coordination conducting polymer)</a:t>
            </a:r>
          </a:p>
          <a:p>
            <a:r>
              <a:rPr lang="en-US" sz="2400" dirty="0">
                <a:solidFill>
                  <a:schemeClr val="tx1"/>
                </a:solidFill>
                <a:latin typeface="Times New Roman" panose="02020603050405020304" pitchFamily="18" charset="0"/>
                <a:cs typeface="Times New Roman" panose="02020603050405020304" pitchFamily="18" charset="0"/>
              </a:rPr>
              <a:t>CCP is produced by the combination of metal atom polydentate ligand (ligand which donates more than 2 electrons).</a:t>
            </a:r>
          </a:p>
          <a:p>
            <a:r>
              <a:rPr lang="en-US" sz="2400" dirty="0">
                <a:solidFill>
                  <a:schemeClr val="tx1"/>
                </a:solidFill>
                <a:latin typeface="Times New Roman" panose="02020603050405020304" pitchFamily="18" charset="0"/>
                <a:cs typeface="Times New Roman" panose="02020603050405020304" pitchFamily="18" charset="0"/>
              </a:rPr>
              <a:t>Example: Calcium and Magnesium complex. </a:t>
            </a:r>
          </a:p>
          <a:p>
            <a:pPr marL="0" indent="0">
              <a:buNone/>
            </a:pPr>
            <a:endParaRPr lang="en-US" sz="2400" dirty="0">
              <a:solidFill>
                <a:schemeClr val="tx1"/>
              </a:solidFill>
              <a:latin typeface="Times New Roman" panose="02020603050405020304" pitchFamily="18" charset="0"/>
              <a:cs typeface="Times New Roman" panose="02020603050405020304" pitchFamily="18" charset="0"/>
            </a:endParaRPr>
          </a:p>
          <a:p>
            <a:endParaRPr lang="en-US" dirty="0"/>
          </a:p>
        </p:txBody>
      </p:sp>
      <p:sp>
        <p:nvSpPr>
          <p:cNvPr id="4" name="Title 1">
            <a:extLst>
              <a:ext uri="{FF2B5EF4-FFF2-40B4-BE49-F238E27FC236}">
                <a16:creationId xmlns:a16="http://schemas.microsoft.com/office/drawing/2014/main" id="{1AC6B865-7B06-4B10-9706-64AC45D0CF7E}"/>
              </a:ext>
            </a:extLst>
          </p:cNvPr>
          <p:cNvSpPr>
            <a:spLocks noGrp="1"/>
          </p:cNvSpPr>
          <p:nvPr>
            <p:ph type="title"/>
          </p:nvPr>
        </p:nvSpPr>
        <p:spPr>
          <a:xfrm>
            <a:off x="1155700" y="973138"/>
            <a:ext cx="8761413" cy="708025"/>
          </a:xfrm>
        </p:spPr>
        <p:txBody>
          <a:bodyPr/>
          <a:lstStyle/>
          <a:p>
            <a:r>
              <a:rPr lang="en-US" i="1" u="sng">
                <a:solidFill>
                  <a:srgbClr val="00B050"/>
                </a:solidFill>
                <a:latin typeface="Times New Roman" panose="02020603050405020304" pitchFamily="18" charset="0"/>
                <a:cs typeface="Times New Roman" panose="02020603050405020304" pitchFamily="18" charset="0"/>
              </a:rPr>
              <a:t>C</a:t>
            </a:r>
            <a:r>
              <a:rPr lang="en-US" sz="3600" i="1" u="sng">
                <a:solidFill>
                  <a:srgbClr val="00B050"/>
                </a:solidFill>
                <a:latin typeface="Times New Roman" panose="02020603050405020304" pitchFamily="18" charset="0"/>
                <a:cs typeface="Times New Roman" panose="02020603050405020304" pitchFamily="18" charset="0"/>
              </a:rPr>
              <a:t>) Conducting Polymer</a:t>
            </a:r>
            <a:endParaRPr lang="en-US" dirty="0"/>
          </a:p>
        </p:txBody>
      </p:sp>
    </p:spTree>
    <p:extLst>
      <p:ext uri="{BB962C8B-B14F-4D97-AF65-F5344CB8AC3E}">
        <p14:creationId xmlns:p14="http://schemas.microsoft.com/office/powerpoint/2010/main" val="222996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F2AC-ED67-4CD3-B5BF-9C1E2E1E39F9}"/>
              </a:ext>
            </a:extLst>
          </p:cNvPr>
          <p:cNvSpPr>
            <a:spLocks noGrp="1"/>
          </p:cNvSpPr>
          <p:nvPr>
            <p:ph type="title"/>
          </p:nvPr>
        </p:nvSpPr>
        <p:spPr>
          <a:xfrm>
            <a:off x="1154954" y="973668"/>
            <a:ext cx="10102326" cy="763692"/>
          </a:xfrm>
        </p:spPr>
        <p:txBody>
          <a:bodyPr/>
          <a:lstStyle/>
          <a:p>
            <a:r>
              <a:rPr lang="en-US" i="1" u="sng" dirty="0">
                <a:latin typeface="Times New Roman" panose="02020603050405020304" pitchFamily="18" charset="0"/>
                <a:cs typeface="Times New Roman" panose="02020603050405020304" pitchFamily="18" charset="0"/>
              </a:rPr>
              <a:t>Engineering application of conducting polymer</a:t>
            </a:r>
          </a:p>
        </p:txBody>
      </p:sp>
      <p:sp>
        <p:nvSpPr>
          <p:cNvPr id="3" name="Content Placeholder 2">
            <a:extLst>
              <a:ext uri="{FF2B5EF4-FFF2-40B4-BE49-F238E27FC236}">
                <a16:creationId xmlns:a16="http://schemas.microsoft.com/office/drawing/2014/main" id="{AF54DB1F-A8DB-4883-90F6-E23F4C7E4CC0}"/>
              </a:ext>
            </a:extLst>
          </p:cNvPr>
          <p:cNvSpPr>
            <a:spLocks noGrp="1"/>
          </p:cNvSpPr>
          <p:nvPr>
            <p:ph idx="1"/>
          </p:nvPr>
        </p:nvSpPr>
        <p:spPr>
          <a:xfrm>
            <a:off x="1154954" y="2603500"/>
            <a:ext cx="10102326" cy="363474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They are light in weight, easy to process, have good mechanical properties. So, they are used in rechargeable batteries, in an optical display device in aircraft, in telecommunication systems, in solar cells, in a transistor, diode, photovoltaic device, etc., </a:t>
            </a:r>
          </a:p>
        </p:txBody>
      </p:sp>
    </p:spTree>
    <p:extLst>
      <p:ext uri="{BB962C8B-B14F-4D97-AF65-F5344CB8AC3E}">
        <p14:creationId xmlns:p14="http://schemas.microsoft.com/office/powerpoint/2010/main" val="173824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06CCF-3D87-4499-9637-FB0C1C265FFC}"/>
              </a:ext>
            </a:extLst>
          </p:cNvPr>
          <p:cNvSpPr>
            <a:spLocks noGrp="1"/>
          </p:cNvSpPr>
          <p:nvPr>
            <p:ph type="title"/>
          </p:nvPr>
        </p:nvSpPr>
        <p:spPr/>
        <p:txBody>
          <a:bodyPr/>
          <a:lstStyle/>
          <a:p>
            <a:r>
              <a:rPr lang="en-US" sz="4000" i="1" u="sng" dirty="0">
                <a:latin typeface="Times New Roman" panose="02020603050405020304" pitchFamily="18" charset="0"/>
                <a:cs typeface="Times New Roman" panose="02020603050405020304" pitchFamily="18" charset="0"/>
              </a:rPr>
              <a:t>B) Inorganic Polymers</a:t>
            </a:r>
          </a:p>
        </p:txBody>
      </p:sp>
      <p:sp>
        <p:nvSpPr>
          <p:cNvPr id="3" name="Content Placeholder 2">
            <a:extLst>
              <a:ext uri="{FF2B5EF4-FFF2-40B4-BE49-F238E27FC236}">
                <a16:creationId xmlns:a16="http://schemas.microsoft.com/office/drawing/2014/main" id="{97C512E3-27BC-43F0-9F40-81A6DC5DC435}"/>
              </a:ext>
            </a:extLst>
          </p:cNvPr>
          <p:cNvSpPr>
            <a:spLocks noGrp="1"/>
          </p:cNvSpPr>
          <p:nvPr>
            <p:ph idx="1"/>
          </p:nvPr>
        </p:nvSpPr>
        <p:spPr>
          <a:xfrm>
            <a:off x="609600" y="2357120"/>
            <a:ext cx="11287760" cy="3840480"/>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polymers are formed by the combination of atoms </a:t>
            </a:r>
            <a:r>
              <a:rPr lang="en-US" sz="2000" dirty="0">
                <a:solidFill>
                  <a:srgbClr val="FF0000"/>
                </a:solidFill>
                <a:latin typeface="Times New Roman" panose="02020603050405020304" pitchFamily="18" charset="0"/>
                <a:cs typeface="Times New Roman" panose="02020603050405020304" pitchFamily="18" charset="0"/>
              </a:rPr>
              <a:t>other than carbon </a:t>
            </a:r>
            <a:r>
              <a:rPr lang="en-US" sz="2000" dirty="0">
                <a:latin typeface="Times New Roman" panose="02020603050405020304" pitchFamily="18" charset="0"/>
                <a:cs typeface="Times New Roman" panose="02020603050405020304" pitchFamily="18" charset="0"/>
              </a:rPr>
              <a:t>in the main chain or backbone. </a:t>
            </a:r>
          </a:p>
          <a:p>
            <a:pPr marL="0" indent="0">
              <a:buNone/>
            </a:pPr>
            <a:r>
              <a:rPr lang="en-US" sz="2000" dirty="0">
                <a:latin typeface="Times New Roman" panose="02020603050405020304" pitchFamily="18" charset="0"/>
                <a:cs typeface="Times New Roman" panose="02020603050405020304" pitchFamily="18" charset="0"/>
              </a:rPr>
              <a:t>Elements like Si, N, P, S, etc.</a:t>
            </a:r>
          </a:p>
          <a:p>
            <a:pPr marL="0" indent="0">
              <a:buNone/>
            </a:pPr>
            <a:r>
              <a:rPr lang="en-US" sz="2000" dirty="0">
                <a:latin typeface="Times New Roman" panose="02020603050405020304" pitchFamily="18" charset="0"/>
                <a:cs typeface="Times New Roman" panose="02020603050405020304" pitchFamily="18" charset="0"/>
              </a:rPr>
              <a:t>The elements in inorganic polymers are joint together by single or double covalent bonds. </a:t>
            </a:r>
          </a:p>
          <a:p>
            <a:pPr marL="0" indent="0">
              <a:buNone/>
            </a:pPr>
            <a:r>
              <a:rPr lang="en-US" sz="2000" dirty="0">
                <a:latin typeface="Times New Roman" panose="02020603050405020304" pitchFamily="18" charset="0"/>
                <a:cs typeface="Times New Roman" panose="02020603050405020304" pitchFamily="18" charset="0"/>
              </a:rPr>
              <a:t>Example: Silicone, </a:t>
            </a:r>
            <a:r>
              <a:rPr lang="en-US" sz="2000" dirty="0" err="1">
                <a:latin typeface="Times New Roman" panose="02020603050405020304" pitchFamily="18" charset="0"/>
                <a:cs typeface="Times New Roman" panose="02020603050405020304" pitchFamily="18" charset="0"/>
              </a:rPr>
              <a:t>polyphosphazene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polysulphur</a:t>
            </a:r>
            <a:r>
              <a:rPr lang="en-US" sz="2000" dirty="0">
                <a:latin typeface="Times New Roman" panose="02020603050405020304" pitchFamily="18" charset="0"/>
                <a:cs typeface="Times New Roman" panose="02020603050405020304" pitchFamily="18" charset="0"/>
              </a:rPr>
              <a:t> nitride. </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114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down)">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down)">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F146-17C0-4233-A5C7-9C15EA54EC0C}"/>
              </a:ext>
            </a:extLst>
          </p:cNvPr>
          <p:cNvSpPr>
            <a:spLocks noGrp="1"/>
          </p:cNvSpPr>
          <p:nvPr>
            <p:ph type="title"/>
          </p:nvPr>
        </p:nvSpPr>
        <p:spPr/>
        <p:txBody>
          <a:bodyPr/>
          <a:lstStyle/>
          <a:p>
            <a:r>
              <a:rPr lang="en-US" sz="3600" i="1" u="sng" dirty="0">
                <a:latin typeface="Times New Roman" panose="02020603050405020304" pitchFamily="18" charset="0"/>
                <a:cs typeface="Times New Roman" panose="02020603050405020304" pitchFamily="18" charset="0"/>
              </a:rPr>
              <a:t>B) Inorganic Polymers</a:t>
            </a:r>
            <a:endParaRPr lang="en-US" dirty="0"/>
          </a:p>
        </p:txBody>
      </p:sp>
      <p:sp>
        <p:nvSpPr>
          <p:cNvPr id="3" name="Content Placeholder 2">
            <a:extLst>
              <a:ext uri="{FF2B5EF4-FFF2-40B4-BE49-F238E27FC236}">
                <a16:creationId xmlns:a16="http://schemas.microsoft.com/office/drawing/2014/main" id="{E6CC59C8-E7F3-4A5D-B176-40B6A854F670}"/>
              </a:ext>
            </a:extLst>
          </p:cNvPr>
          <p:cNvSpPr>
            <a:spLocks noGrp="1"/>
          </p:cNvSpPr>
          <p:nvPr>
            <p:ph idx="1"/>
          </p:nvPr>
        </p:nvSpPr>
        <p:spPr>
          <a:xfrm>
            <a:off x="1154954" y="2603500"/>
            <a:ext cx="10610326" cy="3634740"/>
          </a:xfrm>
        </p:spPr>
        <p:txBody>
          <a:bodyPr/>
          <a:lstStyle/>
          <a:p>
            <a:pPr marL="0" indent="0">
              <a:buNone/>
            </a:pPr>
            <a:r>
              <a:rPr lang="en-US" sz="2400" dirty="0">
                <a:solidFill>
                  <a:srgbClr val="00B050"/>
                </a:solidFill>
                <a:latin typeface="Times New Roman" panose="02020603050405020304" pitchFamily="18" charset="0"/>
                <a:cs typeface="Times New Roman" panose="02020603050405020304" pitchFamily="18" charset="0"/>
              </a:rPr>
              <a:t>General properties</a:t>
            </a:r>
          </a:p>
          <a:p>
            <a:r>
              <a:rPr lang="en-US" sz="1800" dirty="0">
                <a:solidFill>
                  <a:schemeClr val="tx1"/>
                </a:solidFill>
                <a:latin typeface="Times New Roman" panose="02020603050405020304" pitchFamily="18" charset="0"/>
                <a:cs typeface="Times New Roman" panose="02020603050405020304" pitchFamily="18" charset="0"/>
              </a:rPr>
              <a:t>At a high temperature nearly above 600 ˚C, they only melt but don’t burn except sulfur containing polymers.</a:t>
            </a:r>
          </a:p>
          <a:p>
            <a:r>
              <a:rPr lang="en-US" dirty="0">
                <a:solidFill>
                  <a:schemeClr val="tx1"/>
                </a:solidFill>
                <a:latin typeface="Times New Roman" panose="02020603050405020304" pitchFamily="18" charset="0"/>
                <a:cs typeface="Times New Roman" panose="02020603050405020304" pitchFamily="18" charset="0"/>
              </a:rPr>
              <a:t>They are usually stiffer, harder, and more brittle as they form cross-linked structures.</a:t>
            </a:r>
          </a:p>
          <a:p>
            <a:r>
              <a:rPr lang="en-US" sz="1800" dirty="0">
                <a:solidFill>
                  <a:schemeClr val="tx1"/>
                </a:solidFill>
                <a:latin typeface="Times New Roman" panose="02020603050405020304" pitchFamily="18" charset="0"/>
                <a:cs typeface="Times New Roman" panose="02020603050405020304" pitchFamily="18" charset="0"/>
              </a:rPr>
              <a:t>With cross-linked structures, the chain segments between cross-links are usually short, but stiff or not flexible and they are enough to swell reversibly or intercalation of molecules of solvents.</a:t>
            </a:r>
          </a:p>
          <a:p>
            <a:r>
              <a:rPr lang="en-US" dirty="0">
                <a:solidFill>
                  <a:schemeClr val="tx1"/>
                </a:solidFill>
                <a:latin typeface="Times New Roman" panose="02020603050405020304" pitchFamily="18" charset="0"/>
                <a:cs typeface="Times New Roman" panose="02020603050405020304" pitchFamily="18" charset="0"/>
              </a:rPr>
              <a:t>They dissolve only in polar solvents.</a:t>
            </a:r>
          </a:p>
          <a:p>
            <a:r>
              <a:rPr lang="en-US" sz="1800" dirty="0">
                <a:solidFill>
                  <a:schemeClr val="tx1"/>
                </a:solidFill>
                <a:latin typeface="Times New Roman" panose="02020603050405020304" pitchFamily="18" charset="0"/>
                <a:cs typeface="Times New Roman" panose="02020603050405020304" pitchFamily="18" charset="0"/>
              </a:rPr>
              <a:t>They </a:t>
            </a:r>
            <a:r>
              <a:rPr lang="en-US" dirty="0">
                <a:solidFill>
                  <a:schemeClr val="tx1"/>
                </a:solidFill>
                <a:latin typeface="Times New Roman" panose="02020603050405020304" pitchFamily="18" charset="0"/>
                <a:cs typeface="Times New Roman" panose="02020603050405020304" pitchFamily="18" charset="0"/>
              </a:rPr>
              <a:t>are stiffer in nature.</a:t>
            </a:r>
          </a:p>
          <a:p>
            <a:endParaRPr lang="en-US" sz="1800"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3371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barn(inVertical)">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barn(inVertical)">
                                      <p:cBhvr>
                                        <p:cTn id="3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9E71-05B0-4F6F-8937-BD80AE7978F2}"/>
              </a:ext>
            </a:extLst>
          </p:cNvPr>
          <p:cNvSpPr>
            <a:spLocks noGrp="1"/>
          </p:cNvSpPr>
          <p:nvPr>
            <p:ph type="title"/>
          </p:nvPr>
        </p:nvSpPr>
        <p:spPr/>
        <p:txBody>
          <a:bodyPr/>
          <a:lstStyle/>
          <a:p>
            <a:r>
              <a:rPr lang="en-US" sz="4400" i="1" u="sng" dirty="0">
                <a:latin typeface="Times New Roman" panose="02020603050405020304" pitchFamily="18" charset="0"/>
                <a:cs typeface="Times New Roman" panose="02020603050405020304" pitchFamily="18" charset="0"/>
              </a:rPr>
              <a:t>Classification of inorganic polymers</a:t>
            </a:r>
          </a:p>
        </p:txBody>
      </p:sp>
      <p:sp>
        <p:nvSpPr>
          <p:cNvPr id="3" name="Content Placeholder 2">
            <a:extLst>
              <a:ext uri="{FF2B5EF4-FFF2-40B4-BE49-F238E27FC236}">
                <a16:creationId xmlns:a16="http://schemas.microsoft.com/office/drawing/2014/main" id="{282F48A7-3CAE-4A13-B6AD-B8955D9708B6}"/>
              </a:ext>
            </a:extLst>
          </p:cNvPr>
          <p:cNvSpPr>
            <a:spLocks noGrp="1"/>
          </p:cNvSpPr>
          <p:nvPr>
            <p:ph idx="1"/>
          </p:nvPr>
        </p:nvSpPr>
        <p:spPr>
          <a:xfrm>
            <a:off x="792480" y="2509520"/>
            <a:ext cx="10972800" cy="381000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On the basis of element, present in monomers, they are classified as </a:t>
            </a:r>
          </a:p>
          <a:p>
            <a:pPr marL="514350" indent="-514350">
              <a:buAutoNum type="romanLcParenR"/>
            </a:pPr>
            <a:r>
              <a:rPr lang="en-US" sz="2400" dirty="0" err="1">
                <a:latin typeface="Times New Roman" panose="02020603050405020304" pitchFamily="18" charset="0"/>
                <a:cs typeface="Times New Roman" panose="02020603050405020304" pitchFamily="18" charset="0"/>
              </a:rPr>
              <a:t>Polyphosphazines</a:t>
            </a:r>
            <a:endParaRPr lang="en-US" sz="2400" dirty="0">
              <a:latin typeface="Times New Roman" panose="02020603050405020304" pitchFamily="18" charset="0"/>
              <a:cs typeface="Times New Roman" panose="02020603050405020304" pitchFamily="18" charset="0"/>
            </a:endParaRPr>
          </a:p>
          <a:p>
            <a:pPr marL="514350" indent="-514350">
              <a:buAutoNum type="romanLcParenR"/>
            </a:pPr>
            <a:r>
              <a:rPr lang="en-US" sz="2400" dirty="0">
                <a:latin typeface="Times New Roman" panose="02020603050405020304" pitchFamily="18" charset="0"/>
                <a:cs typeface="Times New Roman" panose="02020603050405020304" pitchFamily="18" charset="0"/>
              </a:rPr>
              <a:t>Sulphur based polymer</a:t>
            </a:r>
          </a:p>
          <a:p>
            <a:pPr marL="514350" indent="-514350">
              <a:buAutoNum type="romanLcParenR"/>
            </a:pPr>
            <a:r>
              <a:rPr lang="en-US" sz="2400" dirty="0">
                <a:latin typeface="Times New Roman" panose="02020603050405020304" pitchFamily="18" charset="0"/>
                <a:cs typeface="Times New Roman" panose="02020603050405020304" pitchFamily="18" charset="0"/>
              </a:rPr>
              <a:t>Silicones</a:t>
            </a:r>
          </a:p>
        </p:txBody>
      </p:sp>
    </p:spTree>
    <p:extLst>
      <p:ext uri="{BB962C8B-B14F-4D97-AF65-F5344CB8AC3E}">
        <p14:creationId xmlns:p14="http://schemas.microsoft.com/office/powerpoint/2010/main" val="399018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barn(inVertical)">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barn(inVertical)">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BC6B-0F2F-48A9-A4CD-22606F5CF345}"/>
              </a:ext>
            </a:extLst>
          </p:cNvPr>
          <p:cNvSpPr>
            <a:spLocks noGrp="1"/>
          </p:cNvSpPr>
          <p:nvPr>
            <p:ph type="title"/>
          </p:nvPr>
        </p:nvSpPr>
        <p:spPr>
          <a:xfrm>
            <a:off x="812800" y="838200"/>
            <a:ext cx="10566400" cy="1007532"/>
          </a:xfrm>
        </p:spPr>
        <p:txBody>
          <a:bodyPr/>
          <a:lstStyle/>
          <a:p>
            <a:r>
              <a:rPr lang="en-US" sz="4000" i="1" u="sng" dirty="0">
                <a:latin typeface="Times New Roman" panose="02020603050405020304" pitchFamily="18" charset="0"/>
                <a:cs typeface="Times New Roman" panose="02020603050405020304" pitchFamily="18" charset="0"/>
              </a:rPr>
              <a:t>Preparation and applications of inorganic polymer</a:t>
            </a:r>
          </a:p>
        </p:txBody>
      </p:sp>
      <p:sp>
        <p:nvSpPr>
          <p:cNvPr id="3" name="Content Placeholder 2">
            <a:extLst>
              <a:ext uri="{FF2B5EF4-FFF2-40B4-BE49-F238E27FC236}">
                <a16:creationId xmlns:a16="http://schemas.microsoft.com/office/drawing/2014/main" id="{90947C8A-A51F-49D6-8E03-CA3241EF7FBF}"/>
              </a:ext>
            </a:extLst>
          </p:cNvPr>
          <p:cNvSpPr>
            <a:spLocks noGrp="1"/>
          </p:cNvSpPr>
          <p:nvPr>
            <p:ph idx="1"/>
          </p:nvPr>
        </p:nvSpPr>
        <p:spPr>
          <a:xfrm>
            <a:off x="609600" y="2377440"/>
            <a:ext cx="10769600" cy="3820160"/>
          </a:xfrm>
        </p:spPr>
        <p:txBody>
          <a:bodyPr>
            <a:normAutofit/>
          </a:bodyPr>
          <a:lstStyle/>
          <a:p>
            <a:pPr marL="457200" indent="-457200">
              <a:buAutoNum type="arabicPeriod"/>
            </a:pPr>
            <a:r>
              <a:rPr lang="en-US" sz="2400" dirty="0" err="1">
                <a:solidFill>
                  <a:srgbClr val="C00000"/>
                </a:solidFill>
                <a:latin typeface="Times New Roman" panose="02020603050405020304" pitchFamily="18" charset="0"/>
                <a:cs typeface="Times New Roman" panose="02020603050405020304" pitchFamily="18" charset="0"/>
              </a:rPr>
              <a:t>Polyphosphazines</a:t>
            </a:r>
            <a:endParaRPr lang="en-US" sz="2400" dirty="0">
              <a:solidFill>
                <a:srgbClr val="C00000"/>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The polymers which contain phosphorous atoms as central atoms of unit particles ate </a:t>
            </a:r>
            <a:r>
              <a:rPr lang="en-US" sz="2400" dirty="0" err="1">
                <a:solidFill>
                  <a:schemeClr val="tx1"/>
                </a:solidFill>
                <a:latin typeface="Times New Roman" panose="02020603050405020304" pitchFamily="18" charset="0"/>
                <a:cs typeface="Times New Roman" panose="02020603050405020304" pitchFamily="18" charset="0"/>
              </a:rPr>
              <a:t>polyphosphazine</a:t>
            </a:r>
            <a:r>
              <a:rPr lang="en-US" sz="2400" dirty="0">
                <a:solidFill>
                  <a:schemeClr val="tx1"/>
                </a:solidFill>
                <a:latin typeface="Times New Roman" panose="02020603050405020304" pitchFamily="18" charset="0"/>
                <a:cs typeface="Times New Roman" panose="02020603050405020304" pitchFamily="18" charset="0"/>
              </a:rPr>
              <a:t>.</a:t>
            </a:r>
          </a:p>
          <a:p>
            <a:r>
              <a:rPr lang="en-US" sz="2400" dirty="0">
                <a:solidFill>
                  <a:schemeClr val="tx1"/>
                </a:solidFill>
                <a:latin typeface="Times New Roman" panose="02020603050405020304" pitchFamily="18" charset="0"/>
                <a:cs typeface="Times New Roman" panose="02020603050405020304" pitchFamily="18" charset="0"/>
              </a:rPr>
              <a:t>Alternate nitrogen and phosphorous groups.</a:t>
            </a:r>
          </a:p>
          <a:p>
            <a:r>
              <a:rPr lang="en-US" sz="2400" dirty="0">
                <a:solidFill>
                  <a:schemeClr val="tx1"/>
                </a:solidFill>
                <a:latin typeface="Times New Roman" panose="02020603050405020304" pitchFamily="18" charset="0"/>
                <a:cs typeface="Times New Roman" panose="02020603050405020304" pitchFamily="18" charset="0"/>
              </a:rPr>
              <a:t>Also known as inorganic rubber</a:t>
            </a:r>
          </a:p>
          <a:p>
            <a:r>
              <a:rPr lang="en-US" sz="2400" dirty="0">
                <a:solidFill>
                  <a:srgbClr val="C00000"/>
                </a:solidFill>
                <a:latin typeface="Times New Roman" panose="02020603050405020304" pitchFamily="18" charset="0"/>
                <a:cs typeface="Times New Roman" panose="02020603050405020304" pitchFamily="18" charset="0"/>
              </a:rPr>
              <a:t>General formulae:</a:t>
            </a:r>
          </a:p>
          <a:p>
            <a:pPr marL="0" indent="0">
              <a:buNone/>
            </a:pPr>
            <a:endParaRPr lang="en-US" sz="2400" dirty="0">
              <a:solidFill>
                <a:srgbClr val="C00000"/>
              </a:solidFill>
              <a:latin typeface="Times New Roman" panose="02020603050405020304" pitchFamily="18" charset="0"/>
              <a:cs typeface="Times New Roman" panose="02020603050405020304" pitchFamily="18" charset="0"/>
            </a:endParaRPr>
          </a:p>
          <a:p>
            <a:pPr marL="0" indent="0">
              <a:buNone/>
            </a:pPr>
            <a:endParaRPr lang="en-US" sz="2400" dirty="0">
              <a:solidFill>
                <a:srgbClr val="C0000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87CF16E-3980-4391-9C93-845D51D5EA2F}"/>
              </a:ext>
            </a:extLst>
          </p:cNvPr>
          <p:cNvPicPr>
            <a:picLocks noChangeAspect="1"/>
          </p:cNvPicPr>
          <p:nvPr/>
        </p:nvPicPr>
        <p:blipFill>
          <a:blip r:embed="rId2"/>
          <a:stretch>
            <a:fillRect/>
          </a:stretch>
        </p:blipFill>
        <p:spPr>
          <a:xfrm>
            <a:off x="4028757" y="4655384"/>
            <a:ext cx="1965643" cy="1364416"/>
          </a:xfrm>
          <a:prstGeom prst="rect">
            <a:avLst/>
          </a:prstGeom>
        </p:spPr>
      </p:pic>
      <p:sp>
        <p:nvSpPr>
          <p:cNvPr id="4" name="TextBox 3">
            <a:extLst>
              <a:ext uri="{FF2B5EF4-FFF2-40B4-BE49-F238E27FC236}">
                <a16:creationId xmlns:a16="http://schemas.microsoft.com/office/drawing/2014/main" id="{7900B8A7-6EB1-4348-A177-6742ECCFF36C}"/>
              </a:ext>
            </a:extLst>
          </p:cNvPr>
          <p:cNvSpPr txBox="1"/>
          <p:nvPr/>
        </p:nvSpPr>
        <p:spPr>
          <a:xfrm>
            <a:off x="6624320" y="4655384"/>
            <a:ext cx="5283200" cy="1200329"/>
          </a:xfrm>
          <a:prstGeom prst="rect">
            <a:avLst/>
          </a:prstGeom>
          <a:noFill/>
        </p:spPr>
        <p:txBody>
          <a:bodyPr wrap="square" rtlCol="0">
            <a:spAutoFit/>
          </a:bodyPr>
          <a:lstStyle/>
          <a:p>
            <a:r>
              <a:rPr lang="en-US" dirty="0"/>
              <a:t>Where, R = -Cl in </a:t>
            </a:r>
            <a:r>
              <a:rPr lang="en-US" dirty="0" err="1"/>
              <a:t>polyphosphonitrile</a:t>
            </a:r>
            <a:r>
              <a:rPr lang="en-US" dirty="0"/>
              <a:t> chlorides</a:t>
            </a:r>
          </a:p>
          <a:p>
            <a:r>
              <a:rPr lang="en-US" dirty="0"/>
              <a:t>      R = -OCH</a:t>
            </a:r>
            <a:r>
              <a:rPr lang="en-US" baseline="-25000" dirty="0">
                <a:solidFill>
                  <a:srgbClr val="0070C0"/>
                </a:solidFill>
                <a:latin typeface="Times New Roman" panose="02020603050405020304" pitchFamily="18" charset="0"/>
                <a:cs typeface="Times New Roman" panose="02020603050405020304" pitchFamily="18" charset="0"/>
              </a:rPr>
              <a:t>3</a:t>
            </a:r>
            <a:r>
              <a:rPr lang="en-US" dirty="0"/>
              <a:t> in </a:t>
            </a:r>
            <a:r>
              <a:rPr lang="en-US" dirty="0" err="1"/>
              <a:t>polydimethoxy</a:t>
            </a:r>
            <a:r>
              <a:rPr lang="en-US" dirty="0"/>
              <a:t> </a:t>
            </a:r>
            <a:r>
              <a:rPr lang="en-US" dirty="0" err="1"/>
              <a:t>phosphazines</a:t>
            </a:r>
            <a:endParaRPr lang="en-US" dirty="0"/>
          </a:p>
          <a:p>
            <a:r>
              <a:rPr lang="en-US" dirty="0"/>
              <a:t>      R = -OC</a:t>
            </a:r>
            <a:r>
              <a:rPr lang="en-US" sz="1800" baseline="-25000" dirty="0">
                <a:solidFill>
                  <a:srgbClr val="0070C0"/>
                </a:solidFill>
                <a:latin typeface="Times New Roman" panose="02020603050405020304" pitchFamily="18" charset="0"/>
                <a:cs typeface="Times New Roman" panose="02020603050405020304" pitchFamily="18" charset="0"/>
              </a:rPr>
              <a:t>2</a:t>
            </a:r>
            <a:r>
              <a:rPr lang="en-US" dirty="0"/>
              <a:t>H</a:t>
            </a:r>
            <a:r>
              <a:rPr lang="en-US" baseline="-25000" dirty="0">
                <a:solidFill>
                  <a:srgbClr val="0070C0"/>
                </a:solidFill>
                <a:latin typeface="Times New Roman" panose="02020603050405020304" pitchFamily="18" charset="0"/>
                <a:cs typeface="Times New Roman" panose="02020603050405020304" pitchFamily="18" charset="0"/>
              </a:rPr>
              <a:t>5</a:t>
            </a:r>
            <a:r>
              <a:rPr lang="en-US" dirty="0"/>
              <a:t> in </a:t>
            </a:r>
            <a:r>
              <a:rPr lang="en-US" dirty="0" err="1"/>
              <a:t>polydiethoxy</a:t>
            </a:r>
            <a:r>
              <a:rPr lang="en-US" dirty="0"/>
              <a:t> </a:t>
            </a:r>
            <a:r>
              <a:rPr lang="en-US" dirty="0" err="1"/>
              <a:t>phosphazines</a:t>
            </a:r>
            <a:endParaRPr lang="en-US" dirty="0"/>
          </a:p>
          <a:p>
            <a:endParaRPr lang="en-US" dirty="0"/>
          </a:p>
        </p:txBody>
      </p:sp>
    </p:spTree>
    <p:extLst>
      <p:ext uri="{BB962C8B-B14F-4D97-AF65-F5344CB8AC3E}">
        <p14:creationId xmlns:p14="http://schemas.microsoft.com/office/powerpoint/2010/main" val="178386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down)">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down)">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D649E-9ECD-4238-A06E-088B9AB08ECA}"/>
              </a:ext>
            </a:extLst>
          </p:cNvPr>
          <p:cNvSpPr>
            <a:spLocks noGrp="1"/>
          </p:cNvSpPr>
          <p:nvPr>
            <p:ph type="title"/>
          </p:nvPr>
        </p:nvSpPr>
        <p:spPr/>
        <p:txBody>
          <a:bodyPr/>
          <a:lstStyle/>
          <a:p>
            <a:r>
              <a:rPr lang="en-US" sz="4000" b="1" i="1" u="sng" dirty="0" err="1">
                <a:solidFill>
                  <a:srgbClr val="C00000"/>
                </a:solidFill>
                <a:latin typeface="Times New Roman" panose="02020603050405020304" pitchFamily="18" charset="0"/>
                <a:cs typeface="Times New Roman" panose="02020603050405020304" pitchFamily="18" charset="0"/>
              </a:rPr>
              <a:t>Polyphosphazines</a:t>
            </a:r>
            <a:endParaRPr lang="en-US" b="1" i="1" u="sng" dirty="0"/>
          </a:p>
        </p:txBody>
      </p:sp>
      <p:sp>
        <p:nvSpPr>
          <p:cNvPr id="3" name="Text Placeholder 2">
            <a:extLst>
              <a:ext uri="{FF2B5EF4-FFF2-40B4-BE49-F238E27FC236}">
                <a16:creationId xmlns:a16="http://schemas.microsoft.com/office/drawing/2014/main" id="{62CEE0DB-7530-41A7-BA2B-5C6E8B2E7A33}"/>
              </a:ext>
            </a:extLst>
          </p:cNvPr>
          <p:cNvSpPr>
            <a:spLocks noGrp="1"/>
          </p:cNvSpPr>
          <p:nvPr>
            <p:ph type="body" sz="half" idx="2"/>
          </p:nvPr>
        </p:nvSpPr>
        <p:spPr>
          <a:xfrm>
            <a:off x="1154954" y="3291840"/>
            <a:ext cx="10021046" cy="3129280"/>
          </a:xfrm>
        </p:spPr>
        <p:txBody>
          <a:bodyPr>
            <a:normAutofit/>
          </a:bodyPr>
          <a:lstStyle/>
          <a:p>
            <a:pPr marL="457200" indent="-457200">
              <a:buAutoNum type="alphaLcParenR"/>
            </a:pPr>
            <a:r>
              <a:rPr lang="en-US" sz="2400" b="1" dirty="0" err="1">
                <a:solidFill>
                  <a:srgbClr val="00B050"/>
                </a:solidFill>
                <a:latin typeface="Times New Roman" panose="02020603050405020304" pitchFamily="18" charset="0"/>
                <a:cs typeface="Times New Roman" panose="02020603050405020304" pitchFamily="18" charset="0"/>
              </a:rPr>
              <a:t>Polyphosphonitrile</a:t>
            </a:r>
            <a:r>
              <a:rPr lang="en-US" sz="2400" b="1" dirty="0">
                <a:solidFill>
                  <a:srgbClr val="00B050"/>
                </a:solidFill>
                <a:latin typeface="Times New Roman" panose="02020603050405020304" pitchFamily="18" charset="0"/>
                <a:cs typeface="Times New Roman" panose="02020603050405020304" pitchFamily="18" charset="0"/>
              </a:rPr>
              <a:t> chloride</a:t>
            </a:r>
          </a:p>
          <a:p>
            <a:pPr algn="just"/>
            <a:r>
              <a:rPr lang="en-US" sz="2400" dirty="0">
                <a:latin typeface="Times New Roman" panose="02020603050405020304" pitchFamily="18" charset="0"/>
                <a:cs typeface="Times New Roman" panose="02020603050405020304" pitchFamily="18" charset="0"/>
              </a:rPr>
              <a:t>They are prepared by reaction between phosphorus pentachloride and ammonium chloride in presence of C</a:t>
            </a:r>
            <a:r>
              <a:rPr lang="en-US" sz="2400" baseline="-25000" dirty="0">
                <a:solidFill>
                  <a:srgbClr val="0070C0"/>
                </a:solidFill>
                <a:latin typeface="Times New Roman" panose="02020603050405020304" pitchFamily="18" charset="0"/>
                <a:cs typeface="Times New Roman" panose="02020603050405020304" pitchFamily="18" charset="0"/>
              </a:rPr>
              <a:t>6</a:t>
            </a:r>
            <a:r>
              <a:rPr lang="en-US" sz="2400" dirty="0">
                <a:latin typeface="Times New Roman" panose="02020603050405020304" pitchFamily="18" charset="0"/>
                <a:cs typeface="Times New Roman" panose="02020603050405020304" pitchFamily="18" charset="0"/>
              </a:rPr>
              <a:t>H</a:t>
            </a:r>
            <a:r>
              <a:rPr lang="en-US" sz="2400" baseline="-25000" dirty="0">
                <a:solidFill>
                  <a:srgbClr val="0070C0"/>
                </a:solidFill>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Cl at 120-150˚C followed by heating cyclic tetramer in vacuum at 250 ˚C forming chain polymer.</a:t>
            </a:r>
          </a:p>
          <a:p>
            <a:pPr algn="just"/>
            <a:endParaRPr lang="en-US" sz="2400" b="1" dirty="0">
              <a:solidFill>
                <a:schemeClr val="tx1"/>
              </a:solidFill>
              <a:latin typeface="Times New Roman" panose="02020603050405020304" pitchFamily="18" charset="0"/>
              <a:cs typeface="Times New Roman" panose="02020603050405020304" pitchFamily="18" charset="0"/>
            </a:endParaRPr>
          </a:p>
          <a:p>
            <a:pPr algn="just"/>
            <a:endParaRPr lang="en-US" sz="2400" b="1" dirty="0">
              <a:solidFill>
                <a:schemeClr val="tx1"/>
              </a:solidFill>
              <a:latin typeface="Times New Roman" panose="02020603050405020304" pitchFamily="18" charset="0"/>
              <a:cs typeface="Times New Roman" panose="02020603050405020304" pitchFamily="18" charset="0"/>
            </a:endParaRPr>
          </a:p>
          <a:p>
            <a:pPr algn="just"/>
            <a:endParaRPr lang="en-US" sz="2400" b="1" dirty="0">
              <a:solidFill>
                <a:schemeClr val="tx1"/>
              </a:solidFill>
              <a:latin typeface="Times New Roman" panose="02020603050405020304" pitchFamily="18" charset="0"/>
              <a:cs typeface="Times New Roman" panose="02020603050405020304" pitchFamily="18" charset="0"/>
            </a:endParaRPr>
          </a:p>
          <a:p>
            <a:pPr algn="just"/>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4" name="image2.jpeg">
            <a:extLst>
              <a:ext uri="{FF2B5EF4-FFF2-40B4-BE49-F238E27FC236}">
                <a16:creationId xmlns:a16="http://schemas.microsoft.com/office/drawing/2014/main" id="{23A4A742-84F8-4739-8AB7-05AC8C319A07}"/>
              </a:ext>
            </a:extLst>
          </p:cNvPr>
          <p:cNvPicPr>
            <a:picLocks noChangeAspect="1"/>
          </p:cNvPicPr>
          <p:nvPr/>
        </p:nvPicPr>
        <p:blipFill>
          <a:blip r:embed="rId2" cstate="print"/>
          <a:stretch>
            <a:fillRect/>
          </a:stretch>
        </p:blipFill>
        <p:spPr>
          <a:xfrm>
            <a:off x="1989779" y="4632960"/>
            <a:ext cx="4797101" cy="2153602"/>
          </a:xfrm>
          <a:prstGeom prst="rect">
            <a:avLst/>
          </a:prstGeom>
        </p:spPr>
      </p:pic>
    </p:spTree>
    <p:extLst>
      <p:ext uri="{BB962C8B-B14F-4D97-AF65-F5344CB8AC3E}">
        <p14:creationId xmlns:p14="http://schemas.microsoft.com/office/powerpoint/2010/main" val="388383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Definition of Polymers:</a:t>
            </a:r>
          </a:p>
        </p:txBody>
      </p:sp>
      <p:sp>
        <p:nvSpPr>
          <p:cNvPr id="3" name="Content Placeholder 2"/>
          <p:cNvSpPr>
            <a:spLocks noGrp="1"/>
          </p:cNvSpPr>
          <p:nvPr>
            <p:ph idx="1"/>
          </p:nvPr>
        </p:nvSpPr>
        <p:spPr>
          <a:xfrm>
            <a:off x="944628" y="2336800"/>
            <a:ext cx="10574082" cy="4254500"/>
          </a:xfrm>
        </p:spPr>
        <p:txBody>
          <a:bodyPr>
            <a:normAutofit/>
          </a:bodyPr>
          <a:lstStyle/>
          <a:p>
            <a:r>
              <a:rPr lang="en-US" sz="2400" dirty="0">
                <a:latin typeface="Times New Roman" panose="02020603050405020304" pitchFamily="18" charset="0"/>
                <a:cs typeface="Times New Roman" panose="02020603050405020304" pitchFamily="18" charset="0"/>
              </a:rPr>
              <a:t>Greek word; </a:t>
            </a:r>
            <a:r>
              <a:rPr lang="en-US" sz="2400" dirty="0">
                <a:solidFill>
                  <a:srgbClr val="C00000"/>
                </a:solidFill>
                <a:latin typeface="Times New Roman" panose="02020603050405020304" pitchFamily="18" charset="0"/>
                <a:cs typeface="Times New Roman" panose="02020603050405020304" pitchFamily="18" charset="0"/>
              </a:rPr>
              <a:t>Poly- many</a:t>
            </a:r>
            <a:r>
              <a:rPr lang="en-US" sz="2400" dirty="0">
                <a:latin typeface="Times New Roman" panose="02020603050405020304" pitchFamily="18" charset="0"/>
                <a:cs typeface="Times New Roman" panose="02020603050405020304" pitchFamily="18" charset="0"/>
              </a:rPr>
              <a:t>; </a:t>
            </a:r>
            <a:r>
              <a:rPr lang="en-US" sz="2400" dirty="0" err="1">
                <a:solidFill>
                  <a:srgbClr val="C00000"/>
                </a:solidFill>
                <a:latin typeface="Times New Roman" panose="02020603050405020304" pitchFamily="18" charset="0"/>
                <a:cs typeface="Times New Roman" panose="02020603050405020304" pitchFamily="18" charset="0"/>
              </a:rPr>
              <a:t>Meros</a:t>
            </a:r>
            <a:r>
              <a:rPr lang="en-US" sz="2400" dirty="0">
                <a:solidFill>
                  <a:srgbClr val="C00000"/>
                </a:solidFill>
                <a:latin typeface="Times New Roman" panose="02020603050405020304" pitchFamily="18" charset="0"/>
                <a:cs typeface="Times New Roman" panose="02020603050405020304" pitchFamily="18" charset="0"/>
              </a:rPr>
              <a:t>- parts  </a:t>
            </a:r>
            <a:r>
              <a:rPr lang="en-US" sz="2400" dirty="0">
                <a:latin typeface="Times New Roman" panose="02020603050405020304" pitchFamily="18" charset="0"/>
                <a:cs typeface="Times New Roman" panose="02020603050405020304" pitchFamily="18" charset="0"/>
              </a:rPr>
              <a:t>(Polymers- Many parts)</a:t>
            </a:r>
          </a:p>
          <a:p>
            <a:r>
              <a:rPr lang="en-US" sz="2400" dirty="0">
                <a:latin typeface="Times New Roman" panose="02020603050405020304" pitchFamily="18" charset="0"/>
                <a:cs typeface="Times New Roman" panose="02020603050405020304" pitchFamily="18" charset="0"/>
              </a:rPr>
              <a:t>Polymers are the </a:t>
            </a:r>
            <a:r>
              <a:rPr lang="en-US" sz="2400" dirty="0">
                <a:solidFill>
                  <a:srgbClr val="C00000"/>
                </a:solidFill>
                <a:latin typeface="Times New Roman" panose="02020603050405020304" pitchFamily="18" charset="0"/>
                <a:cs typeface="Times New Roman" panose="02020603050405020304" pitchFamily="18" charset="0"/>
              </a:rPr>
              <a:t>large molecules </a:t>
            </a:r>
            <a:r>
              <a:rPr lang="en-US" sz="2400" dirty="0">
                <a:latin typeface="Times New Roman" panose="02020603050405020304" pitchFamily="18" charset="0"/>
                <a:cs typeface="Times New Roman" panose="02020603050405020304" pitchFamily="18" charset="0"/>
              </a:rPr>
              <a:t>formed by the </a:t>
            </a:r>
            <a:r>
              <a:rPr lang="en-US" sz="2400" dirty="0">
                <a:solidFill>
                  <a:srgbClr val="FF0000"/>
                </a:solidFill>
                <a:latin typeface="Times New Roman" panose="02020603050405020304" pitchFamily="18" charset="0"/>
                <a:cs typeface="Times New Roman" panose="02020603050405020304" pitchFamily="18" charset="0"/>
              </a:rPr>
              <a:t>combination of many small molecules.</a:t>
            </a:r>
          </a:p>
          <a:p>
            <a:r>
              <a:rPr lang="en-US" sz="2400" dirty="0">
                <a:latin typeface="Times New Roman" panose="02020603050405020304" pitchFamily="18" charset="0"/>
                <a:cs typeface="Times New Roman" panose="02020603050405020304" pitchFamily="18" charset="0"/>
              </a:rPr>
              <a:t>Small molecules – </a:t>
            </a:r>
            <a:r>
              <a:rPr lang="en-US" sz="2400" dirty="0">
                <a:solidFill>
                  <a:srgbClr val="00B0F0"/>
                </a:solidFill>
                <a:latin typeface="Times New Roman" panose="02020603050405020304" pitchFamily="18" charset="0"/>
                <a:cs typeface="Times New Roman" panose="02020603050405020304" pitchFamily="18" charset="0"/>
              </a:rPr>
              <a:t>Monomers</a:t>
            </a:r>
          </a:p>
          <a:p>
            <a:r>
              <a:rPr lang="en-US" sz="2400" dirty="0">
                <a:latin typeface="Times New Roman" panose="02020603050405020304" pitchFamily="18" charset="0"/>
                <a:cs typeface="Times New Roman" panose="02020603050405020304" pitchFamily="18" charset="0"/>
              </a:rPr>
              <a:t>Process- </a:t>
            </a:r>
            <a:r>
              <a:rPr lang="en-US" sz="2400" dirty="0">
                <a:solidFill>
                  <a:schemeClr val="accent5">
                    <a:lumMod val="50000"/>
                  </a:schemeClr>
                </a:solidFill>
                <a:latin typeface="Times New Roman" panose="02020603050405020304" pitchFamily="18" charset="0"/>
                <a:cs typeface="Times New Roman" panose="02020603050405020304" pitchFamily="18" charset="0"/>
              </a:rPr>
              <a:t>Polymerization</a:t>
            </a:r>
          </a:p>
          <a:p>
            <a:r>
              <a:rPr lang="en-US" sz="2400" dirty="0">
                <a:latin typeface="Times New Roman" panose="02020603050405020304" pitchFamily="18" charset="0"/>
                <a:cs typeface="Times New Roman" panose="02020603050405020304" pitchFamily="18" charset="0"/>
              </a:rPr>
              <a:t>Products- </a:t>
            </a:r>
            <a:r>
              <a:rPr lang="en-US" sz="2400" dirty="0">
                <a:solidFill>
                  <a:schemeClr val="accent2"/>
                </a:solidFill>
                <a:latin typeface="Times New Roman" panose="02020603050405020304" pitchFamily="18" charset="0"/>
                <a:cs typeface="Times New Roman" panose="02020603050405020304" pitchFamily="18" charset="0"/>
              </a:rPr>
              <a:t>Polymers</a:t>
            </a:r>
          </a:p>
          <a:p>
            <a:r>
              <a:rPr lang="en-US" sz="2400" dirty="0">
                <a:latin typeface="Times New Roman" panose="02020603050405020304" pitchFamily="18" charset="0"/>
                <a:cs typeface="Times New Roman" panose="02020603050405020304" pitchFamily="18" charset="0"/>
              </a:rPr>
              <a:t>Example, </a:t>
            </a:r>
          </a:p>
          <a:p>
            <a:pPr marL="0" indent="0">
              <a:buNone/>
            </a:pPr>
            <a:endParaRPr lang="en-US" sz="2400" dirty="0">
              <a:latin typeface="Times New Roman" panose="02020603050405020304" pitchFamily="18" charset="0"/>
              <a:cs typeface="Times New Roman" panose="02020603050405020304" pitchFamily="18" charset="0"/>
            </a:endParaRPr>
          </a:p>
        </p:txBody>
      </p:sp>
      <p:grpSp>
        <p:nvGrpSpPr>
          <p:cNvPr id="10" name="Group 9"/>
          <p:cNvGrpSpPr/>
          <p:nvPr/>
        </p:nvGrpSpPr>
        <p:grpSpPr>
          <a:xfrm>
            <a:off x="2753792" y="5483346"/>
            <a:ext cx="6018662" cy="830997"/>
            <a:chOff x="5404512" y="4311650"/>
            <a:chExt cx="5813946" cy="830997"/>
          </a:xfrm>
        </p:grpSpPr>
        <p:cxnSp>
          <p:nvCxnSpPr>
            <p:cNvPr id="6" name="Straight Arrow Connector 5"/>
            <p:cNvCxnSpPr/>
            <p:nvPr/>
          </p:nvCxnSpPr>
          <p:spPr>
            <a:xfrm>
              <a:off x="6613832" y="4680982"/>
              <a:ext cx="2265529" cy="72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404512" y="4311650"/>
              <a:ext cx="5813946" cy="830997"/>
              <a:chOff x="3330054" y="4933244"/>
              <a:chExt cx="5813946" cy="830997"/>
            </a:xfrm>
          </p:grpSpPr>
          <p:sp>
            <p:nvSpPr>
              <p:cNvPr id="4" name="TextBox 3"/>
              <p:cNvSpPr txBox="1"/>
              <p:nvPr/>
            </p:nvSpPr>
            <p:spPr>
              <a:xfrm>
                <a:off x="3330054" y="5117910"/>
                <a:ext cx="5813946"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nCH</a:t>
                </a:r>
                <a:r>
                  <a:rPr lang="en-US" baseline="-25000" dirty="0" err="1">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CH</a:t>
                </a:r>
                <a:r>
                  <a:rPr lang="en-US" baseline="-25000" dirty="0" err="1">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 </a:t>
                </a:r>
                <a:r>
                  <a:rPr lang="en-US" dirty="0" err="1">
                    <a:latin typeface="Times New Roman" panose="02020603050405020304" pitchFamily="18" charset="0"/>
                    <a:cs typeface="Times New Roman" panose="02020603050405020304" pitchFamily="18" charset="0"/>
                  </a:rPr>
                  <a:t>CH</a:t>
                </a:r>
                <a:r>
                  <a:rPr lang="en-US" baseline="-25000" dirty="0" err="1">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CH</a:t>
                </a:r>
                <a:r>
                  <a:rPr lang="en-US" baseline="-25000" dirty="0" err="1">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baseline="-25000" dirty="0">
                    <a:latin typeface="Times New Roman" panose="02020603050405020304" pitchFamily="18" charset="0"/>
                    <a:cs typeface="Times New Roman" panose="02020603050405020304" pitchFamily="18" charset="0"/>
                  </a:rPr>
                  <a:t>n</a:t>
                </a:r>
              </a:p>
              <a:p>
                <a:r>
                  <a:rPr lang="en-US" dirty="0" err="1">
                    <a:solidFill>
                      <a:srgbClr val="FF0000"/>
                    </a:solidFill>
                    <a:latin typeface="Times New Roman" panose="02020603050405020304" pitchFamily="18" charset="0"/>
                    <a:cs typeface="Times New Roman" panose="02020603050405020304" pitchFamily="18" charset="0"/>
                  </a:rPr>
                  <a:t>Ethene</a:t>
                </a:r>
                <a:r>
                  <a:rPr lang="en-US" dirty="0">
                    <a:solidFill>
                      <a:srgbClr val="FF000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(monomer)		          </a:t>
                </a:r>
                <a:r>
                  <a:rPr lang="en-US" dirty="0">
                    <a:solidFill>
                      <a:srgbClr val="FF0000"/>
                    </a:solidFill>
                    <a:latin typeface="Times New Roman" panose="02020603050405020304" pitchFamily="18" charset="0"/>
                    <a:cs typeface="Times New Roman" panose="02020603050405020304" pitchFamily="18" charset="0"/>
                  </a:rPr>
                  <a:t>Polythene </a:t>
                </a:r>
                <a:r>
                  <a:rPr lang="en-US" dirty="0">
                    <a:latin typeface="Times New Roman" panose="02020603050405020304" pitchFamily="18" charset="0"/>
                    <a:cs typeface="Times New Roman" panose="02020603050405020304" pitchFamily="18" charset="0"/>
                  </a:rPr>
                  <a:t>(polymer)</a:t>
                </a:r>
              </a:p>
            </p:txBody>
          </p:sp>
          <p:sp>
            <p:nvSpPr>
              <p:cNvPr id="7" name="TextBox 6"/>
              <p:cNvSpPr txBox="1"/>
              <p:nvPr/>
            </p:nvSpPr>
            <p:spPr>
              <a:xfrm>
                <a:off x="4885898" y="4933244"/>
                <a:ext cx="214269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Polymerization</a:t>
                </a:r>
              </a:p>
            </p:txBody>
          </p:sp>
        </p:grpSp>
      </p:grpSp>
      <p:grpSp>
        <p:nvGrpSpPr>
          <p:cNvPr id="11" name="Group 10"/>
          <p:cNvGrpSpPr/>
          <p:nvPr/>
        </p:nvGrpSpPr>
        <p:grpSpPr>
          <a:xfrm>
            <a:off x="6869168" y="4187051"/>
            <a:ext cx="5813946" cy="553998"/>
            <a:chOff x="5404512" y="4311650"/>
            <a:chExt cx="5813946" cy="553998"/>
          </a:xfrm>
        </p:grpSpPr>
        <p:cxnSp>
          <p:nvCxnSpPr>
            <p:cNvPr id="12" name="Straight Arrow Connector 11"/>
            <p:cNvCxnSpPr/>
            <p:nvPr/>
          </p:nvCxnSpPr>
          <p:spPr>
            <a:xfrm>
              <a:off x="6613832" y="4680982"/>
              <a:ext cx="2265529" cy="72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404512" y="4311650"/>
              <a:ext cx="5813946" cy="553998"/>
              <a:chOff x="3330054" y="4933244"/>
              <a:chExt cx="5813946" cy="553998"/>
            </a:xfrm>
          </p:grpSpPr>
          <p:sp>
            <p:nvSpPr>
              <p:cNvPr id="14" name="TextBox 13"/>
              <p:cNvSpPr txBox="1"/>
              <p:nvPr/>
            </p:nvSpPr>
            <p:spPr>
              <a:xfrm>
                <a:off x="3330054" y="5117910"/>
                <a:ext cx="5813946" cy="369332"/>
              </a:xfrm>
              <a:prstGeom prst="rect">
                <a:avLst/>
              </a:prstGeom>
              <a:noFill/>
            </p:spPr>
            <p:txBody>
              <a:bodyPr wrap="square" rtlCol="0">
                <a:spAutoFit/>
              </a:bodyPr>
              <a:lstStyle/>
              <a:p>
                <a:r>
                  <a:rPr lang="en-US" dirty="0">
                    <a:solidFill>
                      <a:srgbClr val="C00000"/>
                    </a:solidFill>
                    <a:latin typeface="Times New Roman" panose="02020603050405020304" pitchFamily="18" charset="0"/>
                    <a:cs typeface="Times New Roman" panose="02020603050405020304" pitchFamily="18" charset="0"/>
                  </a:rPr>
                  <a:t>Monomers			Polymers</a:t>
                </a:r>
              </a:p>
            </p:txBody>
          </p:sp>
          <p:sp>
            <p:nvSpPr>
              <p:cNvPr id="15" name="TextBox 14"/>
              <p:cNvSpPr txBox="1"/>
              <p:nvPr/>
            </p:nvSpPr>
            <p:spPr>
              <a:xfrm>
                <a:off x="4885898" y="4933244"/>
                <a:ext cx="2142699" cy="369332"/>
              </a:xfrm>
              <a:prstGeom prst="rect">
                <a:avLst/>
              </a:prstGeom>
              <a:noFill/>
            </p:spPr>
            <p:txBody>
              <a:bodyPr wrap="square" rtlCol="0">
                <a:spAutoFit/>
              </a:bodyPr>
              <a:lstStyle/>
              <a:p>
                <a:r>
                  <a:rPr lang="en-US" dirty="0">
                    <a:solidFill>
                      <a:srgbClr val="C00000"/>
                    </a:solidFill>
                    <a:latin typeface="Times New Roman" panose="02020603050405020304" pitchFamily="18" charset="0"/>
                    <a:cs typeface="Times New Roman" panose="02020603050405020304" pitchFamily="18" charset="0"/>
                  </a:rPr>
                  <a:t>Polymerization</a:t>
                </a:r>
              </a:p>
            </p:txBody>
          </p:sp>
        </p:grpSp>
      </p:grpSp>
    </p:spTree>
    <p:extLst>
      <p:ext uri="{BB962C8B-B14F-4D97-AF65-F5344CB8AC3E}">
        <p14:creationId xmlns:p14="http://schemas.microsoft.com/office/powerpoint/2010/main" val="10333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595C-DB98-401D-8C5D-9025BC8DA481}"/>
              </a:ext>
            </a:extLst>
          </p:cNvPr>
          <p:cNvSpPr>
            <a:spLocks noGrp="1"/>
          </p:cNvSpPr>
          <p:nvPr>
            <p:ph type="title"/>
          </p:nvPr>
        </p:nvSpPr>
        <p:spPr>
          <a:xfrm>
            <a:off x="1148798" y="1063417"/>
            <a:ext cx="10098322" cy="1354663"/>
          </a:xfrm>
        </p:spPr>
        <p:txBody>
          <a:bodyPr/>
          <a:lstStyle/>
          <a:p>
            <a:r>
              <a:rPr lang="en-US" sz="4000" b="1" i="1" u="sng" dirty="0" err="1">
                <a:solidFill>
                  <a:srgbClr val="C00000"/>
                </a:solidFill>
                <a:latin typeface="Times New Roman" panose="02020603050405020304" pitchFamily="18" charset="0"/>
                <a:cs typeface="Times New Roman" panose="02020603050405020304" pitchFamily="18" charset="0"/>
              </a:rPr>
              <a:t>Polyphosphazines</a:t>
            </a:r>
            <a:endParaRPr lang="en-US" dirty="0"/>
          </a:p>
        </p:txBody>
      </p:sp>
      <p:sp>
        <p:nvSpPr>
          <p:cNvPr id="3" name="Text Placeholder 2">
            <a:extLst>
              <a:ext uri="{FF2B5EF4-FFF2-40B4-BE49-F238E27FC236}">
                <a16:creationId xmlns:a16="http://schemas.microsoft.com/office/drawing/2014/main" id="{91E3CCC6-2DF2-4BC5-95E5-ADDA4B9FB333}"/>
              </a:ext>
            </a:extLst>
          </p:cNvPr>
          <p:cNvSpPr>
            <a:spLocks noGrp="1"/>
          </p:cNvSpPr>
          <p:nvPr>
            <p:ph type="body" sz="half" idx="2"/>
          </p:nvPr>
        </p:nvSpPr>
        <p:spPr>
          <a:xfrm>
            <a:off x="1154954" y="3543300"/>
            <a:ext cx="10092166" cy="3040380"/>
          </a:xfrm>
        </p:spPr>
        <p:txBody>
          <a:bodyPr/>
          <a:lstStyle/>
          <a:p>
            <a:endParaRPr lang="en-US" dirty="0"/>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Fig- Trimer (Cyclic </a:t>
            </a:r>
            <a:r>
              <a:rPr lang="en-US" sz="1800" dirty="0" err="1">
                <a:effectLst/>
                <a:latin typeface="Times New Roman" panose="02020603050405020304" pitchFamily="18" charset="0"/>
                <a:ea typeface="Times New Roman" panose="02020603050405020304" pitchFamily="18" charset="0"/>
              </a:rPr>
              <a:t>phosphonitrillic</a:t>
            </a:r>
            <a:r>
              <a:rPr lang="en-US" sz="1800" dirty="0">
                <a:effectLst/>
                <a:latin typeface="Times New Roman" panose="02020603050405020304" pitchFamily="18" charset="0"/>
                <a:ea typeface="Times New Roman" panose="02020603050405020304" pitchFamily="18" charset="0"/>
              </a:rPr>
              <a:t> chlorides)</a:t>
            </a:r>
          </a:p>
          <a:p>
            <a:endParaRPr lang="en-US" dirty="0"/>
          </a:p>
        </p:txBody>
      </p:sp>
      <p:pic>
        <p:nvPicPr>
          <p:cNvPr id="4" name="image3.png" descr="Image result for poly phosphonitrilic chloride preparation reaction">
            <a:extLst>
              <a:ext uri="{FF2B5EF4-FFF2-40B4-BE49-F238E27FC236}">
                <a16:creationId xmlns:a16="http://schemas.microsoft.com/office/drawing/2014/main" id="{BE822D1C-D761-449A-9AA1-23B6644C6E29}"/>
              </a:ext>
            </a:extLst>
          </p:cNvPr>
          <p:cNvPicPr>
            <a:picLocks noChangeAspect="1"/>
          </p:cNvPicPr>
          <p:nvPr/>
        </p:nvPicPr>
        <p:blipFill>
          <a:blip r:embed="rId2" cstate="print"/>
          <a:stretch>
            <a:fillRect/>
          </a:stretch>
        </p:blipFill>
        <p:spPr>
          <a:xfrm>
            <a:off x="1220470" y="3574733"/>
            <a:ext cx="1846580" cy="1527175"/>
          </a:xfrm>
          <a:prstGeom prst="rect">
            <a:avLst/>
          </a:prstGeom>
        </p:spPr>
      </p:pic>
    </p:spTree>
    <p:extLst>
      <p:ext uri="{BB962C8B-B14F-4D97-AF65-F5344CB8AC3E}">
        <p14:creationId xmlns:p14="http://schemas.microsoft.com/office/powerpoint/2010/main" val="418165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2F98-8AAD-4204-8FFF-00D5C8BE25DF}"/>
              </a:ext>
            </a:extLst>
          </p:cNvPr>
          <p:cNvSpPr>
            <a:spLocks noGrp="1"/>
          </p:cNvSpPr>
          <p:nvPr>
            <p:ph type="title"/>
          </p:nvPr>
        </p:nvSpPr>
        <p:spPr/>
        <p:txBody>
          <a:bodyPr/>
          <a:lstStyle/>
          <a:p>
            <a:r>
              <a:rPr lang="en-US" sz="4000" b="1" i="1" u="sng" dirty="0" err="1">
                <a:solidFill>
                  <a:srgbClr val="C00000"/>
                </a:solidFill>
                <a:latin typeface="Times New Roman" panose="02020603050405020304" pitchFamily="18" charset="0"/>
                <a:cs typeface="Times New Roman" panose="02020603050405020304" pitchFamily="18" charset="0"/>
              </a:rPr>
              <a:t>Polyphosphazines</a:t>
            </a:r>
            <a:endParaRPr lang="en-US" dirty="0"/>
          </a:p>
        </p:txBody>
      </p:sp>
      <p:sp>
        <p:nvSpPr>
          <p:cNvPr id="3" name="Text Placeholder 2">
            <a:extLst>
              <a:ext uri="{FF2B5EF4-FFF2-40B4-BE49-F238E27FC236}">
                <a16:creationId xmlns:a16="http://schemas.microsoft.com/office/drawing/2014/main" id="{60E6AF0C-71C9-4B78-B9FD-6B6733490E1C}"/>
              </a:ext>
            </a:extLst>
          </p:cNvPr>
          <p:cNvSpPr>
            <a:spLocks noGrp="1"/>
          </p:cNvSpPr>
          <p:nvPr>
            <p:ph type="body" sz="half" idx="2"/>
          </p:nvPr>
        </p:nvSpPr>
        <p:spPr>
          <a:xfrm>
            <a:off x="1154954" y="3241040"/>
            <a:ext cx="10132806" cy="2905760"/>
          </a:xfrm>
        </p:spPr>
        <p:txBody>
          <a:bodyPr/>
          <a:lstStyle/>
          <a:p>
            <a:r>
              <a:rPr lang="en-US" sz="2400" b="1" spc="-5" dirty="0">
                <a:solidFill>
                  <a:srgbClr val="00B050"/>
                </a:solidFill>
                <a:effectLst/>
                <a:latin typeface="Times New Roman" panose="02020603050405020304" pitchFamily="18" charset="0"/>
                <a:ea typeface="Times New Roman" panose="02020603050405020304" pitchFamily="18" charset="0"/>
              </a:rPr>
              <a:t>b) </a:t>
            </a:r>
            <a:r>
              <a:rPr lang="en-US" sz="2400" b="1" spc="-5" dirty="0" err="1">
                <a:solidFill>
                  <a:srgbClr val="00B050"/>
                </a:solidFill>
                <a:effectLst/>
                <a:latin typeface="Times New Roman" panose="02020603050405020304" pitchFamily="18" charset="0"/>
                <a:ea typeface="Times New Roman" panose="02020603050405020304" pitchFamily="18" charset="0"/>
              </a:rPr>
              <a:t>Polydimethoxy</a:t>
            </a:r>
            <a:r>
              <a:rPr lang="en-US" sz="2400" b="1" spc="-5" dirty="0">
                <a:solidFill>
                  <a:srgbClr val="00B050"/>
                </a:solidFill>
                <a:effectLst/>
                <a:latin typeface="Times New Roman" panose="02020603050405020304" pitchFamily="18" charset="0"/>
                <a:ea typeface="Times New Roman" panose="02020603050405020304" pitchFamily="18" charset="0"/>
              </a:rPr>
              <a:t> </a:t>
            </a:r>
            <a:r>
              <a:rPr lang="en-US" sz="2400" b="1" spc="-5" dirty="0" err="1">
                <a:solidFill>
                  <a:srgbClr val="00B050"/>
                </a:solidFill>
                <a:effectLst/>
                <a:latin typeface="Times New Roman" panose="02020603050405020304" pitchFamily="18" charset="0"/>
                <a:ea typeface="Times New Roman" panose="02020603050405020304" pitchFamily="18" charset="0"/>
              </a:rPr>
              <a:t>phosphazines</a:t>
            </a:r>
            <a:r>
              <a:rPr lang="en-US" sz="2400" b="1" spc="-5" dirty="0">
                <a:solidFill>
                  <a:srgbClr val="00B050"/>
                </a:solidFill>
                <a:effectLst/>
                <a:latin typeface="Times New Roman" panose="02020603050405020304" pitchFamily="18" charset="0"/>
                <a:ea typeface="Times New Roman" panose="02020603050405020304" pitchFamily="18" charset="0"/>
              </a:rPr>
              <a:t> and </a:t>
            </a:r>
            <a:r>
              <a:rPr lang="en-US" sz="2400" b="1" spc="-5" dirty="0" err="1">
                <a:solidFill>
                  <a:srgbClr val="00B050"/>
                </a:solidFill>
                <a:effectLst/>
                <a:latin typeface="Times New Roman" panose="02020603050405020304" pitchFamily="18" charset="0"/>
                <a:ea typeface="Times New Roman" panose="02020603050405020304" pitchFamily="18" charset="0"/>
              </a:rPr>
              <a:t>polydiethoxy</a:t>
            </a:r>
            <a:r>
              <a:rPr lang="en-US" sz="2400" b="1" spc="-5" dirty="0">
                <a:solidFill>
                  <a:srgbClr val="00B050"/>
                </a:solidFill>
                <a:effectLst/>
                <a:latin typeface="Times New Roman" panose="02020603050405020304" pitchFamily="18" charset="0"/>
                <a:ea typeface="Times New Roman" panose="02020603050405020304" pitchFamily="18" charset="0"/>
              </a:rPr>
              <a:t> </a:t>
            </a:r>
            <a:r>
              <a:rPr lang="en-US" sz="2400" b="1" spc="-5" dirty="0" err="1">
                <a:solidFill>
                  <a:srgbClr val="00B050"/>
                </a:solidFill>
                <a:effectLst/>
                <a:latin typeface="Times New Roman" panose="02020603050405020304" pitchFamily="18" charset="0"/>
                <a:ea typeface="Times New Roman" panose="02020603050405020304" pitchFamily="18" charset="0"/>
              </a:rPr>
              <a:t>phosphazines</a:t>
            </a:r>
            <a:endParaRPr lang="en-US" sz="2400" b="1" spc="-5" dirty="0">
              <a:solidFill>
                <a:srgbClr val="00B050"/>
              </a:solidFill>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They are prepared by the reaction of </a:t>
            </a:r>
            <a:r>
              <a:rPr lang="en-US" sz="1800" dirty="0" err="1">
                <a:effectLst/>
                <a:latin typeface="Times New Roman" panose="02020603050405020304" pitchFamily="18" charset="0"/>
                <a:ea typeface="Times New Roman" panose="02020603050405020304" pitchFamily="18" charset="0"/>
              </a:rPr>
              <a:t>phosphonitrile</a:t>
            </a:r>
            <a:r>
              <a:rPr lang="en-US" sz="1800" dirty="0">
                <a:effectLst/>
                <a:latin typeface="Times New Roman" panose="02020603050405020304" pitchFamily="18" charset="0"/>
                <a:ea typeface="Times New Roman" panose="02020603050405020304" pitchFamily="18" charset="0"/>
              </a:rPr>
              <a:t> chloride with sodium methoxide and sodium ethoxide respectively.</a:t>
            </a:r>
          </a:p>
          <a:p>
            <a:endParaRPr lang="en-US" sz="2400" spc="-5" dirty="0">
              <a:solidFill>
                <a:schemeClr val="tx1"/>
              </a:solidFill>
              <a:effectLst/>
              <a:latin typeface="Times New Roman" panose="02020603050405020304" pitchFamily="18" charset="0"/>
              <a:ea typeface="Times New Roman" panose="02020603050405020304" pitchFamily="18" charset="0"/>
            </a:endParaRPr>
          </a:p>
          <a:p>
            <a:endParaRPr lang="en-US" sz="2400" b="1" spc="-5" dirty="0">
              <a:solidFill>
                <a:srgbClr val="00B050"/>
              </a:solidFill>
              <a:effectLst/>
              <a:latin typeface="Times New Roman" panose="02020603050405020304" pitchFamily="18" charset="0"/>
              <a:ea typeface="Times New Roman" panose="02020603050405020304" pitchFamily="18" charset="0"/>
            </a:endParaRPr>
          </a:p>
          <a:p>
            <a:endParaRPr lang="en-US" dirty="0"/>
          </a:p>
        </p:txBody>
      </p:sp>
      <p:pic>
        <p:nvPicPr>
          <p:cNvPr id="4" name="image4.jpeg">
            <a:extLst>
              <a:ext uri="{FF2B5EF4-FFF2-40B4-BE49-F238E27FC236}">
                <a16:creationId xmlns:a16="http://schemas.microsoft.com/office/drawing/2014/main" id="{5F367518-0737-44B7-927F-1CA91AF9D53C}"/>
              </a:ext>
            </a:extLst>
          </p:cNvPr>
          <p:cNvPicPr>
            <a:picLocks noChangeAspect="1"/>
          </p:cNvPicPr>
          <p:nvPr/>
        </p:nvPicPr>
        <p:blipFill>
          <a:blip r:embed="rId2" cstate="print"/>
          <a:stretch>
            <a:fillRect/>
          </a:stretch>
        </p:blipFill>
        <p:spPr>
          <a:xfrm>
            <a:off x="2891790" y="4493260"/>
            <a:ext cx="4829810" cy="2168249"/>
          </a:xfrm>
          <a:prstGeom prst="rect">
            <a:avLst/>
          </a:prstGeom>
        </p:spPr>
      </p:pic>
    </p:spTree>
    <p:extLst>
      <p:ext uri="{BB962C8B-B14F-4D97-AF65-F5344CB8AC3E}">
        <p14:creationId xmlns:p14="http://schemas.microsoft.com/office/powerpoint/2010/main" val="133498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arn(inVertical)">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8CED3-CC62-4FE2-A928-606759B96F1E}"/>
              </a:ext>
            </a:extLst>
          </p:cNvPr>
          <p:cNvSpPr>
            <a:spLocks noGrp="1"/>
          </p:cNvSpPr>
          <p:nvPr>
            <p:ph type="title"/>
          </p:nvPr>
        </p:nvSpPr>
        <p:spPr>
          <a:xfrm>
            <a:off x="1154954" y="1005840"/>
            <a:ext cx="9990566" cy="772160"/>
          </a:xfrm>
        </p:spPr>
        <p:txBody>
          <a:bodyPr/>
          <a:lstStyle/>
          <a:p>
            <a:r>
              <a:rPr lang="en-US" sz="3200" b="1" spc="-5" dirty="0">
                <a:solidFill>
                  <a:srgbClr val="00B050"/>
                </a:solidFill>
                <a:effectLst/>
                <a:latin typeface="Times New Roman" panose="02020603050405020304" pitchFamily="18" charset="0"/>
                <a:ea typeface="Times New Roman" panose="02020603050405020304" pitchFamily="18" charset="0"/>
              </a:rPr>
              <a:t>b) </a:t>
            </a:r>
            <a:r>
              <a:rPr lang="en-US" sz="3200" b="1" spc="-5" dirty="0" err="1">
                <a:solidFill>
                  <a:srgbClr val="00B050"/>
                </a:solidFill>
                <a:effectLst/>
                <a:latin typeface="Times New Roman" panose="02020603050405020304" pitchFamily="18" charset="0"/>
                <a:ea typeface="Times New Roman" panose="02020603050405020304" pitchFamily="18" charset="0"/>
              </a:rPr>
              <a:t>Polydimethoxy</a:t>
            </a:r>
            <a:r>
              <a:rPr lang="en-US" sz="3200" b="1" spc="-5" dirty="0">
                <a:solidFill>
                  <a:srgbClr val="00B050"/>
                </a:solidFill>
                <a:effectLst/>
                <a:latin typeface="Times New Roman" panose="02020603050405020304" pitchFamily="18" charset="0"/>
                <a:ea typeface="Times New Roman" panose="02020603050405020304" pitchFamily="18" charset="0"/>
              </a:rPr>
              <a:t> </a:t>
            </a:r>
            <a:r>
              <a:rPr lang="en-US" sz="3200" b="1" spc="-5" dirty="0" err="1">
                <a:solidFill>
                  <a:srgbClr val="00B050"/>
                </a:solidFill>
                <a:effectLst/>
                <a:latin typeface="Times New Roman" panose="02020603050405020304" pitchFamily="18" charset="0"/>
                <a:ea typeface="Times New Roman" panose="02020603050405020304" pitchFamily="18" charset="0"/>
              </a:rPr>
              <a:t>phosphazines</a:t>
            </a:r>
            <a:r>
              <a:rPr lang="en-US" sz="3200" b="1" spc="-5" dirty="0">
                <a:solidFill>
                  <a:srgbClr val="00B050"/>
                </a:solidFill>
                <a:effectLst/>
                <a:latin typeface="Times New Roman" panose="02020603050405020304" pitchFamily="18" charset="0"/>
                <a:ea typeface="Times New Roman" panose="02020603050405020304" pitchFamily="18" charset="0"/>
              </a:rPr>
              <a:t> and </a:t>
            </a:r>
            <a:r>
              <a:rPr lang="en-US" sz="3200" b="1" spc="-5" dirty="0" err="1">
                <a:solidFill>
                  <a:srgbClr val="00B050"/>
                </a:solidFill>
                <a:effectLst/>
                <a:latin typeface="Times New Roman" panose="02020603050405020304" pitchFamily="18" charset="0"/>
                <a:ea typeface="Times New Roman" panose="02020603050405020304" pitchFamily="18" charset="0"/>
              </a:rPr>
              <a:t>polydiethoxy</a:t>
            </a:r>
            <a:r>
              <a:rPr lang="en-US" sz="3200" b="1" spc="-5" dirty="0">
                <a:solidFill>
                  <a:srgbClr val="00B050"/>
                </a:solidFill>
                <a:effectLst/>
                <a:latin typeface="Times New Roman" panose="02020603050405020304" pitchFamily="18" charset="0"/>
                <a:ea typeface="Times New Roman" panose="02020603050405020304" pitchFamily="18" charset="0"/>
              </a:rPr>
              <a:t> </a:t>
            </a:r>
            <a:r>
              <a:rPr lang="en-US" sz="3200" b="1" spc="-5" dirty="0" err="1">
                <a:solidFill>
                  <a:srgbClr val="00B050"/>
                </a:solidFill>
                <a:effectLst/>
                <a:latin typeface="Times New Roman" panose="02020603050405020304" pitchFamily="18" charset="0"/>
                <a:ea typeface="Times New Roman" panose="02020603050405020304" pitchFamily="18" charset="0"/>
              </a:rPr>
              <a:t>phosphazines</a:t>
            </a:r>
            <a:br>
              <a:rPr lang="en-US" sz="3200" b="1" spc="-5" dirty="0">
                <a:solidFill>
                  <a:srgbClr val="00B050"/>
                </a:solidFill>
                <a:latin typeface="Times New Roman" panose="02020603050405020304" pitchFamily="18" charset="0"/>
                <a:ea typeface="Times New Roman" panose="02020603050405020304" pitchFamily="18" charset="0"/>
              </a:rPr>
            </a:br>
            <a:endParaRPr lang="en-US" sz="3200" dirty="0"/>
          </a:p>
        </p:txBody>
      </p:sp>
      <p:sp>
        <p:nvSpPr>
          <p:cNvPr id="3" name="TextBox 2">
            <a:extLst>
              <a:ext uri="{FF2B5EF4-FFF2-40B4-BE49-F238E27FC236}">
                <a16:creationId xmlns:a16="http://schemas.microsoft.com/office/drawing/2014/main" id="{5EE54294-7D60-4F80-8F40-81BD5D84D019}"/>
              </a:ext>
            </a:extLst>
          </p:cNvPr>
          <p:cNvSpPr txBox="1"/>
          <p:nvPr/>
        </p:nvSpPr>
        <p:spPr>
          <a:xfrm>
            <a:off x="609600" y="2367280"/>
            <a:ext cx="10535920" cy="3939838"/>
          </a:xfrm>
          <a:prstGeom prst="rect">
            <a:avLst/>
          </a:prstGeom>
          <a:noFill/>
        </p:spPr>
        <p:txBody>
          <a:bodyPr wrap="square" rtlCol="0">
            <a:spAutoFit/>
          </a:bodyPr>
          <a:lstStyle/>
          <a:p>
            <a:pPr marL="50165" marR="5544185" algn="just">
              <a:spcBef>
                <a:spcPts val="0"/>
              </a:spcBef>
              <a:spcAft>
                <a:spcPts val="0"/>
              </a:spcAft>
            </a:pPr>
            <a:r>
              <a:rPr lang="en-US" sz="2400" b="1" dirty="0">
                <a:solidFill>
                  <a:srgbClr val="00B050"/>
                </a:solidFill>
                <a:effectLst/>
                <a:latin typeface="Times New Roman" panose="02020603050405020304" pitchFamily="18" charset="0"/>
                <a:ea typeface="Times New Roman" panose="02020603050405020304" pitchFamily="18" charset="0"/>
              </a:rPr>
              <a:t>Uses</a:t>
            </a:r>
          </a:p>
          <a:p>
            <a:pPr marL="393065" marR="5544185" indent="-342900" algn="just">
              <a:spcBef>
                <a:spcPts val="0"/>
              </a:spcBef>
              <a:spcAft>
                <a:spcPts val="0"/>
              </a:spcAft>
              <a:buFont typeface="Arial" panose="020B0604020202020204" pitchFamily="34" charset="0"/>
              <a:buChar char="•"/>
            </a:pPr>
            <a:r>
              <a:rPr lang="en-US" sz="2400" spc="-50" dirty="0">
                <a:effectLst/>
                <a:latin typeface="Times New Roman" panose="02020603050405020304" pitchFamily="18" charset="0"/>
                <a:ea typeface="Times New Roman" panose="02020603050405020304" pitchFamily="18" charset="0"/>
              </a:rPr>
              <a:t>They are used as plastics necessary for </a:t>
            </a:r>
            <a:r>
              <a:rPr lang="en-US" sz="2400" spc="-10" dirty="0">
                <a:effectLst/>
                <a:latin typeface="Times New Roman" panose="02020603050405020304" pitchFamily="18" charset="0"/>
                <a:ea typeface="Times New Roman" panose="02020603050405020304" pitchFamily="18" charset="0"/>
              </a:rPr>
              <a:t>making </a:t>
            </a:r>
            <a:r>
              <a:rPr lang="en-US" sz="2400" spc="-50" dirty="0">
                <a:effectLst/>
                <a:latin typeface="Times New Roman" panose="02020603050405020304" pitchFamily="18" charset="0"/>
                <a:ea typeface="Times New Roman" panose="02020603050405020304" pitchFamily="18" charset="0"/>
              </a:rPr>
              <a:t>fuel hoses and</a:t>
            </a:r>
            <a:r>
              <a:rPr lang="en-US" sz="2400" spc="20" dirty="0">
                <a:effectLst/>
                <a:latin typeface="Times New Roman" panose="02020603050405020304" pitchFamily="18" charset="0"/>
                <a:ea typeface="Times New Roman" panose="02020603050405020304" pitchFamily="18" charset="0"/>
              </a:rPr>
              <a:t> </a:t>
            </a:r>
            <a:r>
              <a:rPr lang="en-US" sz="2400" spc="-50" dirty="0">
                <a:effectLst/>
                <a:latin typeface="Times New Roman" panose="02020603050405020304" pitchFamily="18" charset="0"/>
                <a:ea typeface="Times New Roman" panose="02020603050405020304" pitchFamily="18" charset="0"/>
              </a:rPr>
              <a:t>baskets.</a:t>
            </a:r>
          </a:p>
          <a:p>
            <a:pPr marL="393065" marR="5544185" indent="-342900" algn="just">
              <a:spcBef>
                <a:spcPts val="0"/>
              </a:spcBef>
              <a:spcAft>
                <a:spcPts val="0"/>
              </a:spcAft>
              <a:buFont typeface="Arial" panose="020B0604020202020204" pitchFamily="34" charset="0"/>
              <a:buChar char="•"/>
            </a:pPr>
            <a:r>
              <a:rPr lang="en-US" sz="2400" spc="-50" dirty="0">
                <a:effectLst/>
                <a:latin typeface="Times New Roman" panose="02020603050405020304" pitchFamily="18" charset="0"/>
                <a:ea typeface="Times New Roman" panose="02020603050405020304" pitchFamily="18" charset="0"/>
              </a:rPr>
              <a:t>They are used as waterproof thermoplastics as they have water-repelling</a:t>
            </a:r>
            <a:r>
              <a:rPr lang="en-US" sz="2400" spc="-65" dirty="0">
                <a:effectLst/>
                <a:latin typeface="Times New Roman" panose="02020603050405020304" pitchFamily="18" charset="0"/>
                <a:ea typeface="Times New Roman" panose="02020603050405020304" pitchFamily="18" charset="0"/>
              </a:rPr>
              <a:t> </a:t>
            </a:r>
            <a:r>
              <a:rPr lang="en-US" sz="2400" spc="-50" dirty="0">
                <a:effectLst/>
                <a:latin typeface="Times New Roman" panose="02020603050405020304" pitchFamily="18" charset="0"/>
                <a:ea typeface="Times New Roman" panose="02020603050405020304" pitchFamily="18" charset="0"/>
              </a:rPr>
              <a:t>capacity.</a:t>
            </a:r>
          </a:p>
          <a:p>
            <a:pPr marL="393065" marR="5544185" indent="-342900" algn="just">
              <a:spcBef>
                <a:spcPts val="0"/>
              </a:spcBef>
              <a:spcAft>
                <a:spcPts val="0"/>
              </a:spcAft>
              <a:buFont typeface="Arial" panose="020B0604020202020204" pitchFamily="34" charset="0"/>
              <a:buChar char="•"/>
            </a:pPr>
            <a:r>
              <a:rPr lang="en-US" sz="2400" spc="-50" dirty="0">
                <a:effectLst/>
                <a:latin typeface="Times New Roman" panose="02020603050405020304" pitchFamily="18" charset="0"/>
                <a:ea typeface="Times New Roman" panose="02020603050405020304" pitchFamily="18" charset="0"/>
              </a:rPr>
              <a:t>They form </a:t>
            </a:r>
            <a:r>
              <a:rPr lang="en-US" sz="2400" spc="-15" dirty="0">
                <a:effectLst/>
                <a:latin typeface="Times New Roman" panose="02020603050405020304" pitchFamily="18" charset="0"/>
                <a:ea typeface="Times New Roman" panose="02020603050405020304" pitchFamily="18" charset="0"/>
              </a:rPr>
              <a:t>foams </a:t>
            </a:r>
            <a:r>
              <a:rPr lang="en-US" sz="2400" spc="-50" dirty="0">
                <a:effectLst/>
                <a:latin typeface="Times New Roman" panose="02020603050405020304" pitchFamily="18" charset="0"/>
                <a:ea typeface="Times New Roman" panose="02020603050405020304" pitchFamily="18" charset="0"/>
              </a:rPr>
              <a:t>and </a:t>
            </a:r>
            <a:r>
              <a:rPr lang="en-US" sz="2400" spc="-20" dirty="0">
                <a:effectLst/>
                <a:latin typeface="Times New Roman" panose="02020603050405020304" pitchFamily="18" charset="0"/>
                <a:ea typeface="Times New Roman" panose="02020603050405020304" pitchFamily="18" charset="0"/>
              </a:rPr>
              <a:t>fibers </a:t>
            </a:r>
            <a:r>
              <a:rPr lang="en-US" sz="2400" spc="-50" dirty="0">
                <a:effectLst/>
                <a:latin typeface="Times New Roman" panose="02020603050405020304" pitchFamily="18" charset="0"/>
                <a:ea typeface="Times New Roman" panose="02020603050405020304" pitchFamily="18" charset="0"/>
              </a:rPr>
              <a:t>and </a:t>
            </a:r>
            <a:r>
              <a:rPr lang="en-US" sz="2400" spc="-15" dirty="0">
                <a:effectLst/>
                <a:latin typeface="Times New Roman" panose="02020603050405020304" pitchFamily="18" charset="0"/>
                <a:ea typeface="Times New Roman" panose="02020603050405020304" pitchFamily="18" charset="0"/>
              </a:rPr>
              <a:t>have </a:t>
            </a:r>
            <a:r>
              <a:rPr lang="en-US" sz="2400" spc="-50" dirty="0">
                <a:effectLst/>
                <a:latin typeface="Times New Roman" panose="02020603050405020304" pitchFamily="18" charset="0"/>
                <a:ea typeface="Times New Roman" panose="02020603050405020304" pitchFamily="18" charset="0"/>
              </a:rPr>
              <a:t>lower electrical</a:t>
            </a:r>
            <a:r>
              <a:rPr lang="en-US" sz="2400" spc="110" dirty="0">
                <a:effectLst/>
                <a:latin typeface="Times New Roman" panose="02020603050405020304" pitchFamily="18" charset="0"/>
                <a:ea typeface="Times New Roman" panose="02020603050405020304" pitchFamily="18" charset="0"/>
              </a:rPr>
              <a:t> </a:t>
            </a:r>
            <a:r>
              <a:rPr lang="en-US" sz="2400" spc="-15" dirty="0">
                <a:effectLst/>
                <a:latin typeface="Times New Roman" panose="02020603050405020304" pitchFamily="18" charset="0"/>
                <a:ea typeface="Times New Roman" panose="02020603050405020304" pitchFamily="18" charset="0"/>
              </a:rPr>
              <a:t>conductivity.</a:t>
            </a:r>
            <a:endParaRPr lang="en-US" sz="2400" spc="-50" dirty="0">
              <a:effectLst/>
              <a:latin typeface="Times New Roman" panose="02020603050405020304" pitchFamily="18" charset="0"/>
              <a:ea typeface="Times New Roman" panose="02020603050405020304" pitchFamily="18" charset="0"/>
            </a:endParaRPr>
          </a:p>
          <a:p>
            <a:pPr marL="0" marR="0" algn="just">
              <a:spcBef>
                <a:spcPts val="0"/>
              </a:spcBef>
              <a:spcAft>
                <a:spcPts val="0"/>
              </a:spcAft>
            </a:pPr>
            <a:r>
              <a:rPr lang="en-US" sz="2400" dirty="0">
                <a:effectLst/>
                <a:latin typeface="Times New Roman" panose="02020603050405020304" pitchFamily="18" charset="0"/>
                <a:ea typeface="Times New Roman" panose="02020603050405020304" pitchFamily="18" charset="0"/>
              </a:rPr>
              <a:t> </a:t>
            </a:r>
          </a:p>
          <a:p>
            <a:pPr marL="0" marR="0" algn="just">
              <a:spcBef>
                <a:spcPts val="15"/>
              </a:spcBef>
              <a:spcAft>
                <a:spcPts val="0"/>
              </a:spcAft>
            </a:pPr>
            <a:r>
              <a:rPr lang="en-US" sz="1800" dirty="0">
                <a:effectLst/>
                <a:latin typeface="Times New Roman" panose="02020603050405020304" pitchFamily="18" charset="0"/>
                <a:ea typeface="Times New Roman" panose="02020603050405020304" pitchFamily="18" charset="0"/>
              </a:rPr>
              <a:t> </a:t>
            </a:r>
          </a:p>
          <a:p>
            <a:pPr algn="just"/>
            <a:endParaRPr lang="en-US" dirty="0"/>
          </a:p>
        </p:txBody>
      </p:sp>
    </p:spTree>
    <p:extLst>
      <p:ext uri="{BB962C8B-B14F-4D97-AF65-F5344CB8AC3E}">
        <p14:creationId xmlns:p14="http://schemas.microsoft.com/office/powerpoint/2010/main" val="13128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ED4F-850B-45DA-97F5-42C9985CA35B}"/>
              </a:ext>
            </a:extLst>
          </p:cNvPr>
          <p:cNvSpPr>
            <a:spLocks noGrp="1"/>
          </p:cNvSpPr>
          <p:nvPr>
            <p:ph type="title"/>
          </p:nvPr>
        </p:nvSpPr>
        <p:spPr/>
        <p:txBody>
          <a:bodyPr/>
          <a:lstStyle/>
          <a:p>
            <a:r>
              <a:rPr lang="en-US" sz="4000" i="1" u="sng" dirty="0">
                <a:latin typeface="Times New Roman" panose="02020603050405020304" pitchFamily="18" charset="0"/>
                <a:cs typeface="Times New Roman" panose="02020603050405020304" pitchFamily="18" charset="0"/>
              </a:rPr>
              <a:t>2. Sulphur based inorganic polymers</a:t>
            </a:r>
          </a:p>
        </p:txBody>
      </p:sp>
      <p:sp>
        <p:nvSpPr>
          <p:cNvPr id="3" name="TextBox 2">
            <a:extLst>
              <a:ext uri="{FF2B5EF4-FFF2-40B4-BE49-F238E27FC236}">
                <a16:creationId xmlns:a16="http://schemas.microsoft.com/office/drawing/2014/main" id="{B45DA7D6-8ACE-4410-854E-303703CEF6CE}"/>
              </a:ext>
            </a:extLst>
          </p:cNvPr>
          <p:cNvSpPr txBox="1"/>
          <p:nvPr/>
        </p:nvSpPr>
        <p:spPr>
          <a:xfrm>
            <a:off x="680720" y="2428240"/>
            <a:ext cx="11023600" cy="3754874"/>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rPr>
              <a:t>They are inorganic polymers containing Sulphur due to their catenation property. It has two categories:</a:t>
            </a:r>
          </a:p>
          <a:p>
            <a:pPr marL="457200" indent="-457200">
              <a:buAutoNum type="alphaLcParenR"/>
            </a:pPr>
            <a:r>
              <a:rPr lang="en-US" sz="2800" b="1" i="1" dirty="0">
                <a:solidFill>
                  <a:srgbClr val="0070C0"/>
                </a:solidFill>
                <a:effectLst/>
                <a:latin typeface="Times New Roman" panose="02020603050405020304" pitchFamily="18" charset="0"/>
                <a:ea typeface="Times New Roman" panose="02020603050405020304" pitchFamily="18" charset="0"/>
              </a:rPr>
              <a:t>Linear Chain Polymers:</a:t>
            </a:r>
          </a:p>
          <a:p>
            <a:pPr marL="514350" indent="-514350">
              <a:buAutoNum type="romanLcParenR"/>
            </a:pPr>
            <a:r>
              <a:rPr lang="en-US" sz="2400" dirty="0">
                <a:solidFill>
                  <a:srgbClr val="C00000"/>
                </a:solidFill>
                <a:latin typeface="Times New Roman" panose="02020603050405020304" pitchFamily="18" charset="0"/>
                <a:ea typeface="Times New Roman" panose="02020603050405020304" pitchFamily="18" charset="0"/>
              </a:rPr>
              <a:t>Polymeric Sulphur (PS)</a:t>
            </a:r>
          </a:p>
          <a:p>
            <a:r>
              <a:rPr lang="en-US" sz="2400" dirty="0">
                <a:effectLst/>
                <a:latin typeface="Times New Roman" panose="02020603050405020304" pitchFamily="18" charset="0"/>
                <a:ea typeface="Times New Roman" panose="02020603050405020304" pitchFamily="18" charset="0"/>
              </a:rPr>
              <a:t>It is prepared by melting rhombic Sulphur (S8) at 165-168</a:t>
            </a:r>
            <a:r>
              <a:rPr lang="en-US" sz="2400" baseline="30000" dirty="0">
                <a:effectLst/>
                <a:latin typeface="Times New Roman" panose="02020603050405020304" pitchFamily="18" charset="0"/>
                <a:ea typeface="Times New Roman" panose="02020603050405020304" pitchFamily="18" charset="0"/>
              </a:rPr>
              <a:t>o</a:t>
            </a:r>
            <a:r>
              <a:rPr lang="en-US" sz="2400" dirty="0">
                <a:effectLst/>
                <a:latin typeface="Times New Roman" panose="02020603050405020304" pitchFamily="18" charset="0"/>
                <a:ea typeface="Times New Roman" panose="02020603050405020304" pitchFamily="18" charset="0"/>
              </a:rPr>
              <a:t>C followed by pouring of molten Sulphur into ice water. S8 is converted to free radical which in combination with S8 produces long chains. The solid product is washed with carbon </a:t>
            </a:r>
            <a:r>
              <a:rPr lang="en-US" sz="2400" dirty="0" err="1">
                <a:effectLst/>
                <a:latin typeface="Times New Roman" panose="02020603050405020304" pitchFamily="18" charset="0"/>
                <a:ea typeface="Times New Roman" panose="02020603050405020304" pitchFamily="18" charset="0"/>
              </a:rPr>
              <a:t>disulphide</a:t>
            </a:r>
            <a:r>
              <a:rPr lang="en-US" sz="2400" dirty="0">
                <a:effectLst/>
                <a:latin typeface="Times New Roman" panose="02020603050405020304" pitchFamily="18" charset="0"/>
                <a:ea typeface="Times New Roman" panose="02020603050405020304" pitchFamily="18" charset="0"/>
              </a:rPr>
              <a:t> to remove S8 which if present converts polymeric Sulphur to S8.</a:t>
            </a:r>
          </a:p>
          <a:p>
            <a:endParaRPr lang="en-US" sz="2400" dirty="0">
              <a:solidFill>
                <a:srgbClr val="C00000"/>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36105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22B3-6925-40F9-8393-4DC8EAC6E7BD}"/>
              </a:ext>
            </a:extLst>
          </p:cNvPr>
          <p:cNvSpPr>
            <a:spLocks noGrp="1"/>
          </p:cNvSpPr>
          <p:nvPr>
            <p:ph type="title"/>
          </p:nvPr>
        </p:nvSpPr>
        <p:spPr/>
        <p:txBody>
          <a:bodyPr/>
          <a:lstStyle/>
          <a:p>
            <a:r>
              <a:rPr lang="en-US" sz="3600" i="1" u="sng" dirty="0">
                <a:latin typeface="Times New Roman" panose="02020603050405020304" pitchFamily="18" charset="0"/>
                <a:cs typeface="Times New Roman" panose="02020603050405020304" pitchFamily="18" charset="0"/>
              </a:rPr>
              <a:t>2. Sulphur based inorganic polymers</a:t>
            </a:r>
            <a:endParaRPr lang="en-US" dirty="0"/>
          </a:p>
        </p:txBody>
      </p:sp>
      <p:sp>
        <p:nvSpPr>
          <p:cNvPr id="3" name="TextBox 2">
            <a:extLst>
              <a:ext uri="{FF2B5EF4-FFF2-40B4-BE49-F238E27FC236}">
                <a16:creationId xmlns:a16="http://schemas.microsoft.com/office/drawing/2014/main" id="{1444425D-8356-424F-A6A3-DD390E689A43}"/>
              </a:ext>
            </a:extLst>
          </p:cNvPr>
          <p:cNvSpPr txBox="1"/>
          <p:nvPr/>
        </p:nvSpPr>
        <p:spPr>
          <a:xfrm>
            <a:off x="599440" y="2194560"/>
            <a:ext cx="11216640" cy="5737468"/>
          </a:xfrm>
          <a:prstGeom prst="rect">
            <a:avLst/>
          </a:prstGeom>
          <a:noFill/>
        </p:spPr>
        <p:txBody>
          <a:bodyPr wrap="square" rtlCol="0">
            <a:spAutoFit/>
          </a:bodyPr>
          <a:lstStyle/>
          <a:p>
            <a:r>
              <a:rPr lang="en-US" sz="2400"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Polymeric Sulphur (PS)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63500" marR="0">
              <a:spcBef>
                <a:spcPts val="905"/>
              </a:spcBef>
              <a:spcAft>
                <a:spcPts val="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It is unstable below the boiling point of Sulphur ie.114</a:t>
            </a:r>
            <a:r>
              <a:rPr lang="en-US" sz="2400" baseline="30000" dirty="0">
                <a:effectLst/>
                <a:latin typeface="Times New Roman" panose="02020603050405020304" pitchFamily="18" charset="0"/>
                <a:ea typeface="Times New Roman" panose="02020603050405020304" pitchFamily="18" charset="0"/>
                <a:cs typeface="Times New Roman" panose="02020603050405020304" pitchFamily="18" charset="0"/>
              </a:rPr>
              <a:t>o</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C and gets converted to rhombic Sulphur.</a:t>
            </a:r>
          </a:p>
          <a:p>
            <a:pPr marL="63500" marR="0">
              <a:spcBef>
                <a:spcPts val="955"/>
              </a:spcBef>
              <a:spcAft>
                <a:spcPts val="0"/>
              </a:spcAft>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Uses</a:t>
            </a:r>
          </a:p>
          <a:p>
            <a:pPr marL="342900" marR="0" lvl="0" indent="-342900">
              <a:spcBef>
                <a:spcPts val="880"/>
              </a:spcBef>
              <a:spcAft>
                <a:spcPts val="0"/>
              </a:spcAft>
              <a:buSzPts val="1200"/>
              <a:buFont typeface="Times New Roman" panose="02020603050405020304" pitchFamily="18" charset="0"/>
              <a:buAutoNum type="romanLcPeriod"/>
              <a:tabLst>
                <a:tab pos="520700" algn="l"/>
                <a:tab pos="521335" algn="l"/>
              </a:tabLst>
            </a:pPr>
            <a:r>
              <a:rPr lang="en-US" sz="2400" spc="-50" dirty="0">
                <a:effectLst/>
                <a:latin typeface="Times New Roman" panose="02020603050405020304" pitchFamily="18" charset="0"/>
                <a:ea typeface="Times New Roman" panose="02020603050405020304" pitchFamily="18" charset="0"/>
                <a:cs typeface="Times New Roman" panose="02020603050405020304" pitchFamily="18" charset="0"/>
              </a:rPr>
              <a:t>It </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is </a:t>
            </a:r>
            <a:r>
              <a:rPr lang="en-US" sz="2400" spc="-50" dirty="0">
                <a:effectLst/>
                <a:latin typeface="Times New Roman" panose="02020603050405020304" pitchFamily="18" charset="0"/>
                <a:ea typeface="Times New Roman" panose="02020603050405020304" pitchFamily="18" charset="0"/>
                <a:cs typeface="Times New Roman" panose="02020603050405020304" pitchFamily="18" charset="0"/>
              </a:rPr>
              <a:t>used as </a:t>
            </a:r>
            <a:r>
              <a:rPr lang="en-US" sz="2400" spc="-15" dirty="0">
                <a:effectLst/>
                <a:latin typeface="Times New Roman" panose="02020603050405020304" pitchFamily="18" charset="0"/>
                <a:ea typeface="Times New Roman" panose="02020603050405020304" pitchFamily="18" charset="0"/>
                <a:cs typeface="Times New Roman" panose="02020603050405020304" pitchFamily="18" charset="0"/>
              </a:rPr>
              <a:t>flame proofing</a:t>
            </a:r>
            <a:r>
              <a:rPr lang="en-US" sz="2400" spc="-50" dirty="0">
                <a:effectLst/>
                <a:latin typeface="Times New Roman" panose="02020603050405020304" pitchFamily="18" charset="0"/>
                <a:ea typeface="Times New Roman" panose="02020603050405020304" pitchFamily="18" charset="0"/>
                <a:cs typeface="Times New Roman" panose="02020603050405020304" pitchFamily="18" charset="0"/>
              </a:rPr>
              <a:t> fabrics are known as</a:t>
            </a:r>
            <a:r>
              <a:rPr lang="en-US" sz="2400" spc="8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50" dirty="0">
                <a:effectLst/>
                <a:latin typeface="Times New Roman" panose="02020603050405020304" pitchFamily="18" charset="0"/>
                <a:ea typeface="Times New Roman" panose="02020603050405020304" pitchFamily="18" charset="0"/>
                <a:cs typeface="Times New Roman" panose="02020603050405020304" pitchFamily="18" charset="0"/>
              </a:rPr>
              <a:t>plasticizers.</a:t>
            </a:r>
          </a:p>
          <a:p>
            <a:pPr marL="342900" marR="0" lvl="0" indent="-342900">
              <a:spcBef>
                <a:spcPts val="925"/>
              </a:spcBef>
              <a:spcAft>
                <a:spcPts val="0"/>
              </a:spcAft>
              <a:buSzPts val="1200"/>
              <a:buFont typeface="Times New Roman" panose="02020603050405020304" pitchFamily="18" charset="0"/>
              <a:buAutoNum type="romanLcPeriod"/>
              <a:tabLst>
                <a:tab pos="529590" algn="l"/>
              </a:tabLst>
            </a:pPr>
            <a:r>
              <a:rPr lang="en-US" sz="2400" spc="-50" dirty="0">
                <a:effectLst/>
                <a:latin typeface="Times New Roman" panose="02020603050405020304" pitchFamily="18" charset="0"/>
                <a:ea typeface="Times New Roman" panose="02020603050405020304" pitchFamily="18" charset="0"/>
                <a:cs typeface="Times New Roman" panose="02020603050405020304" pitchFamily="18" charset="0"/>
              </a:rPr>
              <a:t>It </a:t>
            </a:r>
            <a:r>
              <a:rPr lang="en-US" sz="2400" spc="-25" dirty="0">
                <a:effectLst/>
                <a:latin typeface="Times New Roman" panose="02020603050405020304" pitchFamily="18" charset="0"/>
                <a:ea typeface="Times New Roman" panose="02020603050405020304" pitchFamily="18" charset="0"/>
                <a:cs typeface="Times New Roman" panose="02020603050405020304" pitchFamily="18" charset="0"/>
              </a:rPr>
              <a:t>is </a:t>
            </a:r>
            <a:r>
              <a:rPr lang="en-US" sz="2400" spc="-50" dirty="0">
                <a:effectLst/>
                <a:latin typeface="Times New Roman" panose="02020603050405020304" pitchFamily="18" charset="0"/>
                <a:ea typeface="Times New Roman" panose="02020603050405020304" pitchFamily="18" charset="0"/>
                <a:cs typeface="Times New Roman" panose="02020603050405020304" pitchFamily="18" charset="0"/>
              </a:rPr>
              <a:t>as a catalyst </a:t>
            </a:r>
            <a:r>
              <a:rPr lang="en-US" sz="2400" spc="-15" dirty="0">
                <a:effectLst/>
                <a:latin typeface="Times New Roman" panose="02020603050405020304" pitchFamily="18" charset="0"/>
                <a:ea typeface="Times New Roman" panose="02020603050405020304" pitchFamily="18" charset="0"/>
                <a:cs typeface="Times New Roman" panose="02020603050405020304" pitchFamily="18" charset="0"/>
              </a:rPr>
              <a:t>in the </a:t>
            </a:r>
            <a:r>
              <a:rPr lang="en-US" sz="2400" spc="-50" dirty="0">
                <a:effectLst/>
                <a:latin typeface="Times New Roman" panose="02020603050405020304" pitchFamily="18" charset="0"/>
                <a:ea typeface="Times New Roman" panose="02020603050405020304" pitchFamily="18" charset="0"/>
                <a:cs typeface="Times New Roman" panose="02020603050405020304" pitchFamily="18" charset="0"/>
              </a:rPr>
              <a:t>silicones manufacturing</a:t>
            </a:r>
            <a:r>
              <a:rPr lang="en-US" sz="2400" spc="13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spc="-50" dirty="0">
                <a:effectLst/>
                <a:latin typeface="Times New Roman" panose="02020603050405020304" pitchFamily="18" charset="0"/>
                <a:ea typeface="Times New Roman" panose="02020603050405020304" pitchFamily="18" charset="0"/>
                <a:cs typeface="Times New Roman" panose="02020603050405020304" pitchFamily="18" charset="0"/>
              </a:rPr>
              <a:t>process.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4" name="image5.jpeg">
            <a:extLst>
              <a:ext uri="{FF2B5EF4-FFF2-40B4-BE49-F238E27FC236}">
                <a16:creationId xmlns:a16="http://schemas.microsoft.com/office/drawing/2014/main" id="{AAD9ED79-4D21-40B1-910F-D4D1B2041AA7}"/>
              </a:ext>
            </a:extLst>
          </p:cNvPr>
          <p:cNvPicPr>
            <a:picLocks noChangeAspect="1"/>
          </p:cNvPicPr>
          <p:nvPr/>
        </p:nvPicPr>
        <p:blipFill>
          <a:blip r:embed="rId2" cstate="print"/>
          <a:stretch>
            <a:fillRect/>
          </a:stretch>
        </p:blipFill>
        <p:spPr>
          <a:xfrm>
            <a:off x="1238250" y="2605088"/>
            <a:ext cx="5996940" cy="1282065"/>
          </a:xfrm>
          <a:prstGeom prst="rect">
            <a:avLst/>
          </a:prstGeom>
        </p:spPr>
      </p:pic>
    </p:spTree>
    <p:extLst>
      <p:ext uri="{BB962C8B-B14F-4D97-AF65-F5344CB8AC3E}">
        <p14:creationId xmlns:p14="http://schemas.microsoft.com/office/powerpoint/2010/main" val="13791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B57A-14F5-45D9-879E-95221DDD6B51}"/>
              </a:ext>
            </a:extLst>
          </p:cNvPr>
          <p:cNvSpPr>
            <a:spLocks noGrp="1"/>
          </p:cNvSpPr>
          <p:nvPr>
            <p:ph type="title"/>
          </p:nvPr>
        </p:nvSpPr>
        <p:spPr>
          <a:xfrm>
            <a:off x="1154954" y="973668"/>
            <a:ext cx="8964406" cy="646331"/>
          </a:xfrm>
        </p:spPr>
        <p:txBody>
          <a:bodyPr/>
          <a:lstStyle/>
          <a:p>
            <a:r>
              <a:rPr lang="en-US" sz="3600" i="1" u="sng" dirty="0">
                <a:latin typeface="Times New Roman" panose="02020603050405020304" pitchFamily="18" charset="0"/>
                <a:cs typeface="Times New Roman" panose="02020603050405020304" pitchFamily="18" charset="0"/>
              </a:rPr>
              <a:t>2. Sulphur based inorganic polymers</a:t>
            </a:r>
            <a:endParaRPr lang="en-US" dirty="0"/>
          </a:p>
        </p:txBody>
      </p:sp>
      <p:sp>
        <p:nvSpPr>
          <p:cNvPr id="3" name="TextBox 2">
            <a:extLst>
              <a:ext uri="{FF2B5EF4-FFF2-40B4-BE49-F238E27FC236}">
                <a16:creationId xmlns:a16="http://schemas.microsoft.com/office/drawing/2014/main" id="{70713561-E5BC-4AE8-9B6F-BBEA8D983584}"/>
              </a:ext>
            </a:extLst>
          </p:cNvPr>
          <p:cNvSpPr txBox="1"/>
          <p:nvPr/>
        </p:nvSpPr>
        <p:spPr>
          <a:xfrm>
            <a:off x="609600" y="2489200"/>
            <a:ext cx="10769600" cy="4759765"/>
          </a:xfrm>
          <a:prstGeom prst="rect">
            <a:avLst/>
          </a:prstGeom>
          <a:noFill/>
        </p:spPr>
        <p:txBody>
          <a:bodyPr wrap="square" rtlCol="0">
            <a:spAutoFit/>
          </a:bodyPr>
          <a:lstStyle/>
          <a:p>
            <a:r>
              <a:rPr lang="en-US" sz="2400" b="1" dirty="0">
                <a:solidFill>
                  <a:srgbClr val="C00000"/>
                </a:solidFill>
                <a:effectLst/>
                <a:latin typeface="Times New Roman" panose="02020603050405020304" pitchFamily="18" charset="0"/>
                <a:ea typeface="Symbol" panose="05050102010706020507" pitchFamily="18" charset="2"/>
                <a:cs typeface="Symbol" panose="05050102010706020507" pitchFamily="18" charset="2"/>
              </a:rPr>
              <a:t>ii) Polymeric Sulphur nitride</a:t>
            </a:r>
            <a:r>
              <a:rPr lang="en-US" sz="2400" b="1" spc="45" dirty="0">
                <a:solidFill>
                  <a:srgbClr val="C00000"/>
                </a:solidFill>
                <a:effectLst/>
                <a:latin typeface="Times New Roman" panose="02020603050405020304" pitchFamily="18" charset="0"/>
                <a:ea typeface="Symbol" panose="05050102010706020507" pitchFamily="18" charset="2"/>
                <a:cs typeface="Symbol" panose="05050102010706020507" pitchFamily="18" charset="2"/>
              </a:rPr>
              <a:t> </a:t>
            </a:r>
            <a:r>
              <a:rPr lang="en-US" sz="2400" b="1" dirty="0">
                <a:solidFill>
                  <a:srgbClr val="C00000"/>
                </a:solidFill>
                <a:effectLst/>
                <a:latin typeface="Times New Roman" panose="02020603050405020304" pitchFamily="18" charset="0"/>
                <a:ea typeface="Symbol" panose="05050102010706020507" pitchFamily="18" charset="2"/>
                <a:cs typeface="Symbol" panose="05050102010706020507" pitchFamily="18" charset="2"/>
              </a:rPr>
              <a:t>(SN)n</a:t>
            </a:r>
          </a:p>
          <a:p>
            <a:r>
              <a:rPr lang="en-US" sz="2000" dirty="0">
                <a:effectLst/>
                <a:latin typeface="Times New Roman" panose="02020603050405020304" pitchFamily="18" charset="0"/>
                <a:ea typeface="Times New Roman" panose="02020603050405020304" pitchFamily="18" charset="0"/>
              </a:rPr>
              <a:t>Polythiazyl is also known as polymeric sulfur nitride (SN)n is an electrically conductive gold-colored polymer with a metallic luster. S4N4 is the source for the preparation of (SN)n. At first </a:t>
            </a:r>
            <a:r>
              <a:rPr lang="en-US" sz="2000" dirty="0" err="1">
                <a:effectLst/>
                <a:latin typeface="Times New Roman" panose="02020603050405020304" pitchFamily="18" charset="0"/>
                <a:ea typeface="Times New Roman" panose="02020603050405020304" pitchFamily="18" charset="0"/>
              </a:rPr>
              <a:t>disulphur</a:t>
            </a:r>
            <a:r>
              <a:rPr lang="en-US" sz="2000" dirty="0">
                <a:effectLst/>
                <a:latin typeface="Times New Roman" panose="02020603050405020304" pitchFamily="18" charset="0"/>
                <a:ea typeface="Times New Roman" panose="02020603050405020304" pitchFamily="18" charset="0"/>
              </a:rPr>
              <a:t> dinitride is formed when S4N4 is vaporized at reduced pressure and passed through silver wool followed by its slow polymerization resulting in polythiazyl (SN)n.</a:t>
            </a:r>
          </a:p>
          <a:p>
            <a:endParaRPr lang="en-US" sz="2000" dirty="0">
              <a:latin typeface="Times New Roman" panose="02020603050405020304" pitchFamily="18" charset="0"/>
              <a:ea typeface="Times New Roman" panose="02020603050405020304" pitchFamily="18" charset="0"/>
            </a:endParaRPr>
          </a:p>
          <a:p>
            <a:endParaRPr lang="en-US" sz="2000" dirty="0">
              <a:effectLst/>
              <a:latin typeface="Times New Roman" panose="02020603050405020304" pitchFamily="18" charset="0"/>
              <a:ea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endParaRPr>
          </a:p>
          <a:p>
            <a:endParaRPr lang="en-US" sz="2000" dirty="0">
              <a:effectLst/>
              <a:latin typeface="Times New Roman" panose="02020603050405020304" pitchFamily="18" charset="0"/>
              <a:ea typeface="Times New Roman" panose="02020603050405020304" pitchFamily="18" charset="0"/>
            </a:endParaRPr>
          </a:p>
          <a:p>
            <a:pPr marL="342900" indent="-342900">
              <a:buFont typeface="Arial" panose="020B0604020202020204" pitchFamily="34" charset="0"/>
              <a:buChar char="•"/>
            </a:pPr>
            <a:r>
              <a:rPr lang="en-US" sz="1800" spc="-50" dirty="0">
                <a:effectLst/>
                <a:latin typeface="Times New Roman" panose="02020603050405020304" pitchFamily="18" charset="0"/>
                <a:ea typeface="Times New Roman" panose="02020603050405020304" pitchFamily="18" charset="0"/>
              </a:rPr>
              <a:t>It </a:t>
            </a:r>
            <a:r>
              <a:rPr lang="en-US" sz="1800" spc="-25" dirty="0">
                <a:effectLst/>
                <a:latin typeface="Times New Roman" panose="02020603050405020304" pitchFamily="18" charset="0"/>
                <a:ea typeface="Times New Roman" panose="02020603050405020304" pitchFamily="18" charset="0"/>
              </a:rPr>
              <a:t>is </a:t>
            </a:r>
            <a:r>
              <a:rPr lang="en-US" sz="1800" spc="-50" dirty="0">
                <a:effectLst/>
                <a:latin typeface="Times New Roman" panose="02020603050405020304" pitchFamily="18" charset="0"/>
                <a:ea typeface="Times New Roman" panose="02020603050405020304" pitchFamily="18" charset="0"/>
              </a:rPr>
              <a:t>soft, malleable, and golden bronze </a:t>
            </a:r>
            <a:r>
              <a:rPr lang="en-US" sz="1800" spc="-15" dirty="0">
                <a:effectLst/>
                <a:latin typeface="Times New Roman" panose="02020603050405020304" pitchFamily="18" charset="0"/>
                <a:ea typeface="Times New Roman" panose="02020603050405020304" pitchFamily="18" charset="0"/>
              </a:rPr>
              <a:t>in</a:t>
            </a:r>
            <a:r>
              <a:rPr lang="en-US" sz="1800" spc="85" dirty="0">
                <a:effectLst/>
                <a:latin typeface="Times New Roman" panose="02020603050405020304" pitchFamily="18" charset="0"/>
                <a:ea typeface="Times New Roman" panose="02020603050405020304" pitchFamily="18" charset="0"/>
              </a:rPr>
              <a:t> </a:t>
            </a:r>
            <a:r>
              <a:rPr lang="en-US" sz="1800" spc="-50" dirty="0">
                <a:effectLst/>
                <a:latin typeface="Times New Roman" panose="02020603050405020304" pitchFamily="18" charset="0"/>
                <a:ea typeface="Times New Roman" panose="02020603050405020304" pitchFamily="18" charset="0"/>
              </a:rPr>
              <a:t>color.</a:t>
            </a:r>
          </a:p>
          <a:p>
            <a:pPr marL="342900" indent="-342900">
              <a:buFont typeface="Arial" panose="020B0604020202020204" pitchFamily="34" charset="0"/>
              <a:buChar char="•"/>
            </a:pPr>
            <a:r>
              <a:rPr lang="en-US" sz="1800" spc="-50" dirty="0">
                <a:effectLst/>
                <a:latin typeface="Times New Roman" panose="02020603050405020304" pitchFamily="18" charset="0"/>
                <a:ea typeface="Times New Roman" panose="02020603050405020304" pitchFamily="18" charset="0"/>
              </a:rPr>
              <a:t>It gets moisturized slowly when </a:t>
            </a:r>
            <a:r>
              <a:rPr lang="en-US" sz="1800" spc="-15" dirty="0">
                <a:effectLst/>
                <a:latin typeface="Times New Roman" panose="02020603050405020304" pitchFamily="18" charset="0"/>
                <a:ea typeface="Times New Roman" panose="02020603050405020304" pitchFamily="18" charset="0"/>
              </a:rPr>
              <a:t>left</a:t>
            </a:r>
            <a:r>
              <a:rPr lang="en-US" sz="1800" spc="50" dirty="0">
                <a:effectLst/>
                <a:latin typeface="Times New Roman" panose="02020603050405020304" pitchFamily="18" charset="0"/>
                <a:ea typeface="Times New Roman" panose="02020603050405020304" pitchFamily="18" charset="0"/>
              </a:rPr>
              <a:t> </a:t>
            </a:r>
            <a:r>
              <a:rPr lang="en-US" sz="1800" spc="-50" dirty="0">
                <a:effectLst/>
                <a:latin typeface="Times New Roman" panose="02020603050405020304" pitchFamily="18" charset="0"/>
                <a:ea typeface="Times New Roman" panose="02020603050405020304" pitchFamily="18" charset="0"/>
              </a:rPr>
              <a:t>open.</a:t>
            </a:r>
          </a:p>
          <a:p>
            <a:pPr marL="342900" indent="-342900">
              <a:buFont typeface="Arial" panose="020B0604020202020204" pitchFamily="34" charset="0"/>
              <a:buChar char="•"/>
            </a:pPr>
            <a:r>
              <a:rPr lang="en-US" sz="1800" spc="-50" dirty="0">
                <a:effectLst/>
                <a:latin typeface="Times New Roman" panose="02020603050405020304" pitchFamily="18" charset="0"/>
                <a:ea typeface="Times New Roman" panose="02020603050405020304" pitchFamily="18" charset="0"/>
              </a:rPr>
              <a:t>It shows metallic conductivity and becomes a superconductor </a:t>
            </a:r>
            <a:r>
              <a:rPr lang="en-US" sz="1800" spc="-15" dirty="0">
                <a:effectLst/>
                <a:latin typeface="Times New Roman" panose="02020603050405020304" pitchFamily="18" charset="0"/>
                <a:ea typeface="Times New Roman" panose="02020603050405020304" pitchFamily="18" charset="0"/>
              </a:rPr>
              <a:t>at </a:t>
            </a:r>
            <a:r>
              <a:rPr lang="en-US" sz="1800" spc="-50" dirty="0">
                <a:effectLst/>
                <a:latin typeface="Times New Roman" panose="02020603050405020304" pitchFamily="18" charset="0"/>
                <a:ea typeface="Times New Roman" panose="02020603050405020304" pitchFamily="18" charset="0"/>
              </a:rPr>
              <a:t>0.26 K so called as non-metallic superconductor.</a:t>
            </a:r>
          </a:p>
          <a:p>
            <a:endParaRPr lang="en-US" sz="2000" dirty="0">
              <a:effectLst/>
              <a:latin typeface="Times New Roman" panose="02020603050405020304" pitchFamily="18" charset="0"/>
              <a:ea typeface="Times New Roman" panose="02020603050405020304" pitchFamily="18" charset="0"/>
            </a:endParaRPr>
          </a:p>
          <a:p>
            <a:endParaRPr lang="en-US" sz="1800" b="1" dirty="0">
              <a:effectLst/>
              <a:latin typeface="Times New Roman" panose="02020603050405020304" pitchFamily="18" charset="0"/>
              <a:ea typeface="Symbol" panose="05050102010706020507" pitchFamily="18" charset="2"/>
              <a:cs typeface="Symbol" panose="05050102010706020507" pitchFamily="18" charset="2"/>
            </a:endParaRPr>
          </a:p>
          <a:p>
            <a:endParaRPr lang="en-US" dirty="0"/>
          </a:p>
        </p:txBody>
      </p:sp>
      <p:pic>
        <p:nvPicPr>
          <p:cNvPr id="20" name="image6.png">
            <a:extLst>
              <a:ext uri="{FF2B5EF4-FFF2-40B4-BE49-F238E27FC236}">
                <a16:creationId xmlns:a16="http://schemas.microsoft.com/office/drawing/2014/main" id="{1C2EC9B0-7294-451D-B7FE-9086C54EE6C1}"/>
              </a:ext>
            </a:extLst>
          </p:cNvPr>
          <p:cNvPicPr>
            <a:picLocks noChangeAspect="1"/>
          </p:cNvPicPr>
          <p:nvPr/>
        </p:nvPicPr>
        <p:blipFill>
          <a:blip r:embed="rId2" cstate="print"/>
          <a:stretch>
            <a:fillRect/>
          </a:stretch>
        </p:blipFill>
        <p:spPr>
          <a:xfrm>
            <a:off x="1567180" y="4312424"/>
            <a:ext cx="4561296" cy="828536"/>
          </a:xfrm>
          <a:prstGeom prst="rect">
            <a:avLst/>
          </a:prstGeom>
        </p:spPr>
      </p:pic>
    </p:spTree>
    <p:extLst>
      <p:ext uri="{BB962C8B-B14F-4D97-AF65-F5344CB8AC3E}">
        <p14:creationId xmlns:p14="http://schemas.microsoft.com/office/powerpoint/2010/main" val="303644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A5E871-4074-4D45-B6CE-E87E8BEBDCE4}"/>
              </a:ext>
            </a:extLst>
          </p:cNvPr>
          <p:cNvSpPr>
            <a:spLocks noGrp="1"/>
          </p:cNvSpPr>
          <p:nvPr>
            <p:ph type="body" sz="half" idx="2"/>
          </p:nvPr>
        </p:nvSpPr>
        <p:spPr>
          <a:xfrm>
            <a:off x="426720" y="3027680"/>
            <a:ext cx="10972800" cy="3220720"/>
          </a:xfrm>
        </p:spPr>
        <p:txBody>
          <a:bodyPr/>
          <a:lstStyle/>
          <a:p>
            <a:r>
              <a:rPr lang="en-US" sz="2800" b="1" dirty="0">
                <a:solidFill>
                  <a:srgbClr val="C00000"/>
                </a:solidFill>
                <a:effectLst/>
                <a:latin typeface="Times New Roman" panose="02020603050405020304" pitchFamily="18" charset="0"/>
                <a:ea typeface="Symbol" panose="05050102010706020507" pitchFamily="18" charset="2"/>
                <a:cs typeface="Symbol" panose="05050102010706020507" pitchFamily="18" charset="2"/>
              </a:rPr>
              <a:t>ii) Polymeric Sulphur nitride</a:t>
            </a:r>
            <a:r>
              <a:rPr lang="en-US" sz="2800" b="1" spc="45" dirty="0">
                <a:solidFill>
                  <a:srgbClr val="C00000"/>
                </a:solidFill>
                <a:effectLst/>
                <a:latin typeface="Times New Roman" panose="02020603050405020304" pitchFamily="18" charset="0"/>
                <a:ea typeface="Symbol" panose="05050102010706020507" pitchFamily="18" charset="2"/>
                <a:cs typeface="Symbol" panose="05050102010706020507" pitchFamily="18" charset="2"/>
              </a:rPr>
              <a:t> </a:t>
            </a:r>
            <a:r>
              <a:rPr lang="en-US" sz="2800" b="1" dirty="0">
                <a:solidFill>
                  <a:srgbClr val="C00000"/>
                </a:solidFill>
                <a:effectLst/>
                <a:latin typeface="Times New Roman" panose="02020603050405020304" pitchFamily="18" charset="0"/>
                <a:ea typeface="Symbol" panose="05050102010706020507" pitchFamily="18" charset="2"/>
                <a:cs typeface="Symbol" panose="05050102010706020507" pitchFamily="18" charset="2"/>
              </a:rPr>
              <a:t>(SN)n</a:t>
            </a:r>
          </a:p>
          <a:p>
            <a:pPr marL="292100" marR="0">
              <a:spcBef>
                <a:spcPts val="785"/>
              </a:spcBef>
              <a:spcAft>
                <a:spcPts val="0"/>
              </a:spcAft>
            </a:pPr>
            <a:r>
              <a:rPr lang="en-US" sz="2400" b="1" dirty="0">
                <a:solidFill>
                  <a:srgbClr val="92D050"/>
                </a:solidFill>
                <a:effectLst/>
                <a:latin typeface="Times New Roman" panose="02020603050405020304" pitchFamily="18" charset="0"/>
                <a:ea typeface="Times New Roman" panose="02020603050405020304" pitchFamily="18" charset="0"/>
              </a:rPr>
              <a:t>Uses</a:t>
            </a:r>
          </a:p>
          <a:p>
            <a:pPr marL="635000" marR="0" indent="-342900">
              <a:spcBef>
                <a:spcPts val="905"/>
              </a:spcBef>
              <a:spcAft>
                <a:spcPts val="0"/>
              </a:spcAft>
              <a:buFont typeface="Wingdings" panose="05000000000000000000" pitchFamily="2" charset="2"/>
              <a:buChar char="§"/>
            </a:pPr>
            <a:r>
              <a:rPr lang="en-US" sz="2400" dirty="0">
                <a:effectLst/>
                <a:latin typeface="Times New Roman" panose="02020603050405020304" pitchFamily="18" charset="0"/>
                <a:ea typeface="Times New Roman" panose="02020603050405020304" pitchFamily="18" charset="0"/>
              </a:rPr>
              <a:t>It is used for the construction of the digital circuit, digital computer, transformer, electric motor, etc.</a:t>
            </a:r>
          </a:p>
          <a:p>
            <a:endParaRPr lang="en-US" dirty="0"/>
          </a:p>
        </p:txBody>
      </p:sp>
      <p:sp>
        <p:nvSpPr>
          <p:cNvPr id="4" name="Title 1">
            <a:extLst>
              <a:ext uri="{FF2B5EF4-FFF2-40B4-BE49-F238E27FC236}">
                <a16:creationId xmlns:a16="http://schemas.microsoft.com/office/drawing/2014/main" id="{277EFEC9-9A08-4F2C-9847-611437DCD6C0}"/>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2. Sulphur based inorganic polymers</a:t>
            </a:r>
            <a:endParaRPr lang="en-US" dirty="0"/>
          </a:p>
        </p:txBody>
      </p:sp>
    </p:spTree>
    <p:extLst>
      <p:ext uri="{BB962C8B-B14F-4D97-AF65-F5344CB8AC3E}">
        <p14:creationId xmlns:p14="http://schemas.microsoft.com/office/powerpoint/2010/main" val="336156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64485D-BAA0-44F2-BCA1-D0B2AA099FDF}"/>
              </a:ext>
            </a:extLst>
          </p:cNvPr>
          <p:cNvSpPr>
            <a:spLocks noGrp="1"/>
          </p:cNvSpPr>
          <p:nvPr>
            <p:ph type="body" sz="half" idx="2"/>
          </p:nvPr>
        </p:nvSpPr>
        <p:spPr>
          <a:xfrm>
            <a:off x="1154954" y="3543300"/>
            <a:ext cx="10000726" cy="2827020"/>
          </a:xfrm>
        </p:spPr>
        <p:txBody>
          <a:bodyPr/>
          <a:lstStyle/>
          <a:p>
            <a:r>
              <a:rPr lang="en-US" sz="2800" i="1" dirty="0">
                <a:solidFill>
                  <a:srgbClr val="0070C0"/>
                </a:solidFill>
                <a:effectLst/>
                <a:latin typeface="Times New Roman" panose="02020603050405020304" pitchFamily="18" charset="0"/>
                <a:ea typeface="Times New Roman" panose="02020603050405020304" pitchFamily="18" charset="0"/>
              </a:rPr>
              <a:t>b) Chalcogenide glass </a:t>
            </a:r>
            <a:r>
              <a:rPr lang="en-US" sz="2800" i="1" spc="-15" dirty="0">
                <a:solidFill>
                  <a:srgbClr val="0070C0"/>
                </a:solidFill>
                <a:effectLst/>
                <a:latin typeface="Times New Roman" panose="02020603050405020304" pitchFamily="18" charset="0"/>
                <a:ea typeface="Times New Roman" panose="02020603050405020304" pitchFamily="18" charset="0"/>
              </a:rPr>
              <a:t>or </a:t>
            </a:r>
            <a:r>
              <a:rPr lang="en-US" sz="2800" i="1" dirty="0">
                <a:solidFill>
                  <a:srgbClr val="0070C0"/>
                </a:solidFill>
                <a:effectLst/>
                <a:latin typeface="Times New Roman" panose="02020603050405020304" pitchFamily="18" charset="0"/>
                <a:ea typeface="Times New Roman" panose="02020603050405020304" pitchFamily="18" charset="0"/>
              </a:rPr>
              <a:t>Network</a:t>
            </a:r>
            <a:r>
              <a:rPr lang="en-US" sz="2800" i="1" spc="40" dirty="0">
                <a:solidFill>
                  <a:srgbClr val="0070C0"/>
                </a:solidFill>
                <a:effectLst/>
                <a:latin typeface="Times New Roman" panose="02020603050405020304" pitchFamily="18" charset="0"/>
                <a:ea typeface="Times New Roman" panose="02020603050405020304" pitchFamily="18" charset="0"/>
              </a:rPr>
              <a:t> </a:t>
            </a:r>
            <a:r>
              <a:rPr lang="en-US" sz="2800" i="1" dirty="0">
                <a:solidFill>
                  <a:srgbClr val="0070C0"/>
                </a:solidFill>
                <a:effectLst/>
                <a:latin typeface="Times New Roman" panose="02020603050405020304" pitchFamily="18" charset="0"/>
                <a:ea typeface="Times New Roman" panose="02020603050405020304" pitchFamily="18" charset="0"/>
              </a:rPr>
              <a:t>Polymers:</a:t>
            </a:r>
          </a:p>
          <a:p>
            <a:r>
              <a:rPr lang="en-US" sz="1800" dirty="0">
                <a:effectLst/>
                <a:latin typeface="Times New Roman" panose="02020603050405020304" pitchFamily="18" charset="0"/>
                <a:ea typeface="Times New Roman" panose="02020603050405020304" pitchFamily="18" charset="0"/>
              </a:rPr>
              <a:t>They are cross-linked amorphous polymers formed by reacting polyvalent elements like As, Ge, In, P, Sb, </a:t>
            </a:r>
            <a:r>
              <a:rPr lang="en-US" sz="1800" dirty="0" err="1">
                <a:effectLst/>
                <a:latin typeface="Times New Roman" panose="02020603050405020304" pitchFamily="18" charset="0"/>
                <a:ea typeface="Times New Roman" panose="02020603050405020304" pitchFamily="18" charset="0"/>
              </a:rPr>
              <a:t>etc</a:t>
            </a:r>
            <a:r>
              <a:rPr lang="en-US" sz="1800" dirty="0">
                <a:effectLst/>
                <a:latin typeface="Times New Roman" panose="02020603050405020304" pitchFamily="18" charset="0"/>
                <a:ea typeface="Times New Roman" panose="02020603050405020304" pitchFamily="18" charset="0"/>
              </a:rPr>
              <a:t> with chalcogens (S, Se, </a:t>
            </a:r>
            <a:r>
              <a:rPr lang="en-US" sz="1800" dirty="0" err="1">
                <a:effectLst/>
                <a:latin typeface="Times New Roman" panose="02020603050405020304" pitchFamily="18" charset="0"/>
                <a:ea typeface="Times New Roman" panose="02020603050405020304" pitchFamily="18" charset="0"/>
              </a:rPr>
              <a:t>Te</a:t>
            </a:r>
            <a:r>
              <a:rPr lang="en-US" sz="1800" dirty="0">
                <a:effectLst/>
                <a:latin typeface="Times New Roman" panose="02020603050405020304" pitchFamily="18" charset="0"/>
                <a:ea typeface="Times New Roman" panose="02020603050405020304" pitchFamily="18" charset="0"/>
              </a:rPr>
              <a:t>). It is prepared under conditions for minimizing oxidation and loss of volatilization. For </a:t>
            </a:r>
            <a:r>
              <a:rPr lang="en-US" sz="1800" dirty="0" err="1">
                <a:effectLst/>
                <a:latin typeface="Times New Roman" panose="02020603050405020304" pitchFamily="18" charset="0"/>
                <a:ea typeface="Times New Roman" panose="02020603050405020304" pitchFamily="18" charset="0"/>
              </a:rPr>
              <a:t>eg</a:t>
            </a:r>
            <a:r>
              <a:rPr lang="en-US" sz="1800" dirty="0">
                <a:effectLst/>
                <a:latin typeface="Times New Roman" panose="02020603050405020304" pitchFamily="18" charset="0"/>
                <a:ea typeface="Times New Roman" panose="02020603050405020304" pitchFamily="18" charset="0"/>
              </a:rPr>
              <a:t>- (SiS</a:t>
            </a:r>
            <a:r>
              <a:rPr lang="en-US" baseline="-25000" dirty="0">
                <a:solidFill>
                  <a:srgbClr val="0070C0"/>
                </a:solidFill>
                <a:latin typeface="Times New Roman" panose="02020603050405020304" pitchFamily="18" charset="0"/>
                <a:cs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)n, (As</a:t>
            </a:r>
            <a:r>
              <a:rPr lang="en-US" baseline="-25000" dirty="0">
                <a:solidFill>
                  <a:srgbClr val="0070C0"/>
                </a:solidFill>
                <a:latin typeface="Times New Roman" panose="02020603050405020304" pitchFamily="18" charset="0"/>
                <a:cs typeface="Times New Roman" panose="02020603050405020304" pitchFamily="18" charset="0"/>
              </a:rPr>
              <a:t>2</a:t>
            </a:r>
            <a:r>
              <a:rPr lang="en-US" sz="1800" dirty="0">
                <a:effectLst/>
                <a:latin typeface="Times New Roman" panose="02020603050405020304" pitchFamily="18" charset="0"/>
                <a:ea typeface="Times New Roman" panose="02020603050405020304" pitchFamily="18" charset="0"/>
              </a:rPr>
              <a:t>S</a:t>
            </a:r>
            <a:r>
              <a:rPr lang="en-US" baseline="-25000" dirty="0">
                <a:solidFill>
                  <a:srgbClr val="0070C0"/>
                </a:solidFill>
                <a:latin typeface="Times New Roman" panose="02020603050405020304" pitchFamily="18" charset="0"/>
                <a:cs typeface="Times New Roman" panose="02020603050405020304" pitchFamily="18" charset="0"/>
              </a:rPr>
              <a:t>3</a:t>
            </a:r>
            <a:r>
              <a:rPr lang="en-US" sz="1800" dirty="0">
                <a:effectLst/>
                <a:latin typeface="Times New Roman" panose="02020603050405020304" pitchFamily="18" charset="0"/>
                <a:ea typeface="Times New Roman" panose="02020603050405020304" pitchFamily="18" charset="0"/>
              </a:rPr>
              <a:t>)n (best-known chalcogenide), etc.</a:t>
            </a:r>
          </a:p>
          <a:p>
            <a:endParaRPr lang="en-US"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Title 1">
            <a:extLst>
              <a:ext uri="{FF2B5EF4-FFF2-40B4-BE49-F238E27FC236}">
                <a16:creationId xmlns:a16="http://schemas.microsoft.com/office/drawing/2014/main" id="{B996C8D7-6618-4917-B359-B7B3993C9B8F}"/>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2. Sulphur based inorganic polymers</a:t>
            </a:r>
            <a:endParaRPr lang="en-US" dirty="0"/>
          </a:p>
        </p:txBody>
      </p:sp>
      <p:pic>
        <p:nvPicPr>
          <p:cNvPr id="5" name="Picture 4">
            <a:extLst>
              <a:ext uri="{FF2B5EF4-FFF2-40B4-BE49-F238E27FC236}">
                <a16:creationId xmlns:a16="http://schemas.microsoft.com/office/drawing/2014/main" id="{0D509D1A-828C-41A6-83DD-802DAC5F36D1}"/>
              </a:ext>
            </a:extLst>
          </p:cNvPr>
          <p:cNvPicPr>
            <a:picLocks noChangeAspect="1"/>
          </p:cNvPicPr>
          <p:nvPr/>
        </p:nvPicPr>
        <p:blipFill>
          <a:blip r:embed="rId2"/>
          <a:stretch>
            <a:fillRect/>
          </a:stretch>
        </p:blipFill>
        <p:spPr>
          <a:xfrm>
            <a:off x="3136151" y="4585335"/>
            <a:ext cx="3610089" cy="2042523"/>
          </a:xfrm>
          <a:prstGeom prst="rect">
            <a:avLst/>
          </a:prstGeom>
        </p:spPr>
      </p:pic>
    </p:spTree>
    <p:extLst>
      <p:ext uri="{BB962C8B-B14F-4D97-AF65-F5344CB8AC3E}">
        <p14:creationId xmlns:p14="http://schemas.microsoft.com/office/powerpoint/2010/main" val="141278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B852B5-FA5C-4281-BB66-F3D7B494C1B6}"/>
              </a:ext>
            </a:extLst>
          </p:cNvPr>
          <p:cNvSpPr>
            <a:spLocks noGrp="1"/>
          </p:cNvSpPr>
          <p:nvPr>
            <p:ph type="body" sz="half" idx="2"/>
          </p:nvPr>
        </p:nvSpPr>
        <p:spPr>
          <a:xfrm>
            <a:off x="1154954" y="3870960"/>
            <a:ext cx="10122646" cy="2418080"/>
          </a:xfrm>
        </p:spPr>
        <p:txBody>
          <a:bodyPr>
            <a:noAutofit/>
          </a:bodyPr>
          <a:lstStyle/>
          <a:p>
            <a:r>
              <a:rPr lang="en-US" sz="2800" b="1" i="1" dirty="0">
                <a:solidFill>
                  <a:srgbClr val="0070C0"/>
                </a:solidFill>
                <a:effectLst/>
                <a:latin typeface="Times New Roman" panose="02020603050405020304" pitchFamily="18" charset="0"/>
                <a:ea typeface="Times New Roman" panose="02020603050405020304" pitchFamily="18" charset="0"/>
              </a:rPr>
              <a:t>b) Chalcogenide glass </a:t>
            </a:r>
            <a:r>
              <a:rPr lang="en-US" sz="2800" b="1" i="1" spc="-15" dirty="0">
                <a:solidFill>
                  <a:srgbClr val="0070C0"/>
                </a:solidFill>
                <a:effectLst/>
                <a:latin typeface="Times New Roman" panose="02020603050405020304" pitchFamily="18" charset="0"/>
                <a:ea typeface="Times New Roman" panose="02020603050405020304" pitchFamily="18" charset="0"/>
              </a:rPr>
              <a:t>or </a:t>
            </a:r>
            <a:r>
              <a:rPr lang="en-US" sz="2800" b="1" i="1" dirty="0">
                <a:solidFill>
                  <a:srgbClr val="0070C0"/>
                </a:solidFill>
                <a:effectLst/>
                <a:latin typeface="Times New Roman" panose="02020603050405020304" pitchFamily="18" charset="0"/>
                <a:ea typeface="Times New Roman" panose="02020603050405020304" pitchFamily="18" charset="0"/>
              </a:rPr>
              <a:t>Network</a:t>
            </a:r>
            <a:r>
              <a:rPr lang="en-US" sz="2800" b="1" i="1" spc="40" dirty="0">
                <a:solidFill>
                  <a:srgbClr val="0070C0"/>
                </a:solidFill>
                <a:effectLst/>
                <a:latin typeface="Times New Roman" panose="02020603050405020304" pitchFamily="18" charset="0"/>
                <a:ea typeface="Times New Roman" panose="02020603050405020304" pitchFamily="18" charset="0"/>
              </a:rPr>
              <a:t> </a:t>
            </a:r>
            <a:r>
              <a:rPr lang="en-US" sz="2800" b="1" i="1" dirty="0">
                <a:solidFill>
                  <a:srgbClr val="0070C0"/>
                </a:solidFill>
                <a:effectLst/>
                <a:latin typeface="Times New Roman" panose="02020603050405020304" pitchFamily="18" charset="0"/>
                <a:ea typeface="Times New Roman" panose="02020603050405020304" pitchFamily="18" charset="0"/>
              </a:rPr>
              <a:t>Polymers:</a:t>
            </a:r>
          </a:p>
          <a:p>
            <a:pPr marL="342900" indent="-342900">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rPr>
              <a:t>They are stable </a:t>
            </a:r>
            <a:r>
              <a:rPr lang="en-US" sz="2000" spc="10" dirty="0">
                <a:effectLst/>
                <a:latin typeface="Times New Roman" panose="02020603050405020304" pitchFamily="18" charset="0"/>
                <a:ea typeface="Times New Roman" panose="02020603050405020304" pitchFamily="18" charset="0"/>
              </a:rPr>
              <a:t>to </a:t>
            </a:r>
            <a:r>
              <a:rPr lang="en-US" sz="2000" spc="-15" dirty="0">
                <a:effectLst/>
                <a:latin typeface="Times New Roman" panose="02020603050405020304" pitchFamily="18" charset="0"/>
                <a:ea typeface="Times New Roman" panose="02020603050405020304" pitchFamily="18" charset="0"/>
              </a:rPr>
              <a:t>acid </a:t>
            </a:r>
            <a:r>
              <a:rPr lang="en-US" sz="2000" dirty="0">
                <a:effectLst/>
                <a:latin typeface="Times New Roman" panose="02020603050405020304" pitchFamily="18" charset="0"/>
                <a:ea typeface="Times New Roman" panose="02020603050405020304" pitchFamily="18" charset="0"/>
              </a:rPr>
              <a:t>but not to concentrated</a:t>
            </a:r>
            <a:r>
              <a:rPr lang="en-US" sz="2000" spc="5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alkalies</a:t>
            </a:r>
            <a:r>
              <a:rPr lang="en-US" sz="2000" dirty="0">
                <a:effectLst/>
                <a:latin typeface="Times New Roman" panose="02020603050405020304" pitchFamily="18" charset="0"/>
                <a:ea typeface="Times New Roman" panose="02020603050405020304" pitchFamily="18" charset="0"/>
              </a:rPr>
              <a:t>.</a:t>
            </a:r>
          </a:p>
          <a:p>
            <a:pPr marL="342900" indent="-342900">
              <a:buFont typeface="Arial" panose="020B0604020202020204" pitchFamily="34" charset="0"/>
              <a:buChar char="•"/>
            </a:pPr>
            <a:r>
              <a:rPr lang="en-US" sz="2000" spc="-50" dirty="0">
                <a:effectLst/>
                <a:latin typeface="Times New Roman" panose="02020603050405020304" pitchFamily="18" charset="0"/>
                <a:ea typeface="Times New Roman" panose="02020603050405020304" pitchFamily="18" charset="0"/>
              </a:rPr>
              <a:t>They possess lower softening points and tensile</a:t>
            </a:r>
            <a:r>
              <a:rPr lang="en-US" sz="2000" spc="15" dirty="0">
                <a:effectLst/>
                <a:latin typeface="Times New Roman" panose="02020603050405020304" pitchFamily="18" charset="0"/>
                <a:ea typeface="Times New Roman" panose="02020603050405020304" pitchFamily="18" charset="0"/>
              </a:rPr>
              <a:t> </a:t>
            </a:r>
            <a:r>
              <a:rPr lang="en-US" sz="2000" spc="-50" dirty="0">
                <a:effectLst/>
                <a:latin typeface="Times New Roman" panose="02020603050405020304" pitchFamily="18" charset="0"/>
                <a:ea typeface="Times New Roman" panose="02020603050405020304" pitchFamily="18" charset="0"/>
              </a:rPr>
              <a:t>strength.</a:t>
            </a:r>
          </a:p>
          <a:p>
            <a:pPr marL="342900" indent="-342900">
              <a:buFont typeface="Arial" panose="020B0604020202020204" pitchFamily="34" charset="0"/>
              <a:buChar char="•"/>
            </a:pPr>
            <a:r>
              <a:rPr lang="en-US" sz="2000" spc="-50" dirty="0">
                <a:effectLst/>
                <a:latin typeface="Times New Roman" panose="02020603050405020304" pitchFamily="18" charset="0"/>
                <a:ea typeface="Times New Roman" panose="02020603050405020304" pitchFamily="18" charset="0"/>
              </a:rPr>
              <a:t>They can </a:t>
            </a:r>
            <a:r>
              <a:rPr lang="en-US" sz="2000" spc="-15" dirty="0">
                <a:effectLst/>
                <a:latin typeface="Times New Roman" panose="02020603050405020304" pitchFamily="18" charset="0"/>
                <a:ea typeface="Times New Roman" panose="02020603050405020304" pitchFamily="18" charset="0"/>
              </a:rPr>
              <a:t>be </a:t>
            </a:r>
            <a:r>
              <a:rPr lang="en-US" sz="2000" spc="-50" dirty="0">
                <a:effectLst/>
                <a:latin typeface="Times New Roman" panose="02020603050405020304" pitchFamily="18" charset="0"/>
                <a:ea typeface="Times New Roman" panose="02020603050405020304" pitchFamily="18" charset="0"/>
              </a:rPr>
              <a:t>distilled without decomposition </a:t>
            </a:r>
            <a:r>
              <a:rPr lang="en-US" sz="2000" spc="-15" dirty="0">
                <a:effectLst/>
                <a:latin typeface="Times New Roman" panose="02020603050405020304" pitchFamily="18" charset="0"/>
                <a:ea typeface="Times New Roman" panose="02020603050405020304" pitchFamily="18" charset="0"/>
              </a:rPr>
              <a:t>in</a:t>
            </a:r>
            <a:r>
              <a:rPr lang="en-US" sz="2000" spc="60" dirty="0">
                <a:effectLst/>
                <a:latin typeface="Times New Roman" panose="02020603050405020304" pitchFamily="18" charset="0"/>
                <a:ea typeface="Times New Roman" panose="02020603050405020304" pitchFamily="18" charset="0"/>
              </a:rPr>
              <a:t> </a:t>
            </a:r>
            <a:r>
              <a:rPr lang="en-US" sz="2000" spc="-50" dirty="0">
                <a:effectLst/>
                <a:latin typeface="Times New Roman" panose="02020603050405020304" pitchFamily="18" charset="0"/>
                <a:ea typeface="Times New Roman" panose="02020603050405020304" pitchFamily="18" charset="0"/>
              </a:rPr>
              <a:t>vacuum.</a:t>
            </a:r>
          </a:p>
          <a:p>
            <a:pPr marL="342900" indent="-342900">
              <a:buFont typeface="Arial" panose="020B0604020202020204" pitchFamily="34" charset="0"/>
              <a:buChar char="•"/>
            </a:pPr>
            <a:r>
              <a:rPr lang="en-US" sz="2000" spc="-50" dirty="0">
                <a:effectLst/>
                <a:latin typeface="Times New Roman" panose="02020603050405020304" pitchFamily="18" charset="0"/>
                <a:ea typeface="Times New Roman" panose="02020603050405020304" pitchFamily="18" charset="0"/>
              </a:rPr>
              <a:t>They are</a:t>
            </a:r>
            <a:r>
              <a:rPr lang="en-US" sz="2000" spc="-35" dirty="0">
                <a:effectLst/>
                <a:latin typeface="Times New Roman" panose="02020603050405020304" pitchFamily="18" charset="0"/>
                <a:ea typeface="Times New Roman" panose="02020603050405020304" pitchFamily="18" charset="0"/>
              </a:rPr>
              <a:t> </a:t>
            </a:r>
            <a:r>
              <a:rPr lang="en-US" sz="2000" spc="-50" dirty="0" err="1">
                <a:effectLst/>
                <a:latin typeface="Times New Roman" panose="02020603050405020304" pitchFamily="18" charset="0"/>
                <a:ea typeface="Times New Roman" panose="02020603050405020304" pitchFamily="18" charset="0"/>
              </a:rPr>
              <a:t>coloured</a:t>
            </a:r>
            <a:r>
              <a:rPr lang="en-US" sz="2000" spc="-50" dirty="0">
                <a:effectLst/>
                <a:latin typeface="Times New Roman" panose="02020603050405020304" pitchFamily="18" charset="0"/>
                <a:ea typeface="Times New Roman" panose="02020603050405020304" pitchFamily="18" charset="0"/>
              </a:rPr>
              <a:t>.</a:t>
            </a:r>
          </a:p>
          <a:p>
            <a:pPr marL="342900" indent="-342900">
              <a:buFont typeface="Arial" panose="020B0604020202020204" pitchFamily="34" charset="0"/>
              <a:buChar char="•"/>
            </a:pPr>
            <a:r>
              <a:rPr lang="en-US" sz="2000" spc="-50" dirty="0">
                <a:effectLst/>
                <a:latin typeface="Times New Roman" panose="02020603050405020304" pitchFamily="18" charset="0"/>
                <a:ea typeface="Times New Roman" panose="02020603050405020304" pitchFamily="18" charset="0"/>
              </a:rPr>
              <a:t>Switching </a:t>
            </a:r>
            <a:r>
              <a:rPr lang="en-US" sz="2000" spc="-25" dirty="0">
                <a:effectLst/>
                <a:latin typeface="Times New Roman" panose="02020603050405020304" pitchFamily="18" charset="0"/>
                <a:ea typeface="Times New Roman" panose="02020603050405020304" pitchFamily="18" charset="0"/>
              </a:rPr>
              <a:t>is </a:t>
            </a:r>
            <a:r>
              <a:rPr lang="en-US" sz="2000" spc="-50" dirty="0">
                <a:effectLst/>
                <a:latin typeface="Times New Roman" panose="02020603050405020304" pitchFamily="18" charset="0"/>
                <a:ea typeface="Times New Roman" panose="02020603050405020304" pitchFamily="18" charset="0"/>
              </a:rPr>
              <a:t>observed on them which </a:t>
            </a:r>
            <a:r>
              <a:rPr lang="en-US" sz="2000" spc="-25" dirty="0">
                <a:effectLst/>
                <a:latin typeface="Times New Roman" panose="02020603050405020304" pitchFamily="18" charset="0"/>
                <a:ea typeface="Times New Roman" panose="02020603050405020304" pitchFamily="18" charset="0"/>
              </a:rPr>
              <a:t>is </a:t>
            </a:r>
            <a:r>
              <a:rPr lang="en-US" sz="2000" spc="-50" dirty="0">
                <a:effectLst/>
                <a:latin typeface="Times New Roman" panose="02020603050405020304" pitchFamily="18" charset="0"/>
                <a:ea typeface="Times New Roman" panose="02020603050405020304" pitchFamily="18" charset="0"/>
              </a:rPr>
              <a:t>reversible change of conductivity from lower to </a:t>
            </a:r>
            <a:r>
              <a:rPr lang="en-US" sz="2000" spc="-10" dirty="0">
                <a:effectLst/>
                <a:latin typeface="Times New Roman" panose="02020603050405020304" pitchFamily="18" charset="0"/>
                <a:ea typeface="Times New Roman" panose="02020603050405020304" pitchFamily="18" charset="0"/>
              </a:rPr>
              <a:t>higher </a:t>
            </a:r>
            <a:r>
              <a:rPr lang="en-US" sz="2000" spc="-50" dirty="0">
                <a:effectLst/>
                <a:latin typeface="Times New Roman" panose="02020603050405020304" pitchFamily="18" charset="0"/>
                <a:ea typeface="Times New Roman" panose="02020603050405020304" pitchFamily="18" charset="0"/>
              </a:rPr>
              <a:t>state under applied</a:t>
            </a:r>
            <a:r>
              <a:rPr lang="en-US" sz="2000" spc="110" dirty="0">
                <a:effectLst/>
                <a:latin typeface="Times New Roman" panose="02020603050405020304" pitchFamily="18" charset="0"/>
                <a:ea typeface="Times New Roman" panose="02020603050405020304" pitchFamily="18" charset="0"/>
              </a:rPr>
              <a:t> </a:t>
            </a:r>
            <a:r>
              <a:rPr lang="en-US" sz="2000" spc="-50" dirty="0">
                <a:effectLst/>
                <a:latin typeface="Times New Roman" panose="02020603050405020304" pitchFamily="18" charset="0"/>
                <a:ea typeface="Times New Roman" panose="02020603050405020304" pitchFamily="18" charset="0"/>
              </a:rPr>
              <a:t>voltage.</a:t>
            </a:r>
          </a:p>
          <a:p>
            <a:pPr marL="342900" indent="-342900">
              <a:buFont typeface="Arial" panose="020B0604020202020204" pitchFamily="34" charset="0"/>
              <a:buChar char="•"/>
            </a:pPr>
            <a:endParaRPr lang="en-US" sz="2000" i="1" dirty="0">
              <a:solidFill>
                <a:srgbClr val="0070C0"/>
              </a:solidFill>
              <a:effectLst/>
              <a:latin typeface="Times New Roman" panose="02020603050405020304" pitchFamily="18" charset="0"/>
              <a:ea typeface="Times New Roman" panose="02020603050405020304" pitchFamily="18" charset="0"/>
            </a:endParaRPr>
          </a:p>
          <a:p>
            <a:endParaRPr lang="en-US" sz="2000" dirty="0"/>
          </a:p>
        </p:txBody>
      </p:sp>
      <p:sp>
        <p:nvSpPr>
          <p:cNvPr id="4" name="Title 1">
            <a:extLst>
              <a:ext uri="{FF2B5EF4-FFF2-40B4-BE49-F238E27FC236}">
                <a16:creationId xmlns:a16="http://schemas.microsoft.com/office/drawing/2014/main" id="{2874EDE2-1B0C-4859-8DC4-C6715C97C3F3}"/>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2. Sulphur based inorganic polymers</a:t>
            </a:r>
            <a:endParaRPr lang="en-US" dirty="0"/>
          </a:p>
        </p:txBody>
      </p:sp>
    </p:spTree>
    <p:extLst>
      <p:ext uri="{BB962C8B-B14F-4D97-AF65-F5344CB8AC3E}">
        <p14:creationId xmlns:p14="http://schemas.microsoft.com/office/powerpoint/2010/main" val="339717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down)">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38E0507-7F52-446E-81CC-9B2E4C8F6B18}"/>
              </a:ext>
            </a:extLst>
          </p:cNvPr>
          <p:cNvSpPr>
            <a:spLocks noGrp="1"/>
          </p:cNvSpPr>
          <p:nvPr>
            <p:ph type="body" sz="half" idx="2"/>
          </p:nvPr>
        </p:nvSpPr>
        <p:spPr/>
        <p:txBody>
          <a:bodyPr/>
          <a:lstStyle/>
          <a:p>
            <a:r>
              <a:rPr lang="en-US" sz="2800" b="1" i="1" dirty="0">
                <a:solidFill>
                  <a:srgbClr val="0070C0"/>
                </a:solidFill>
                <a:effectLst/>
                <a:latin typeface="Times New Roman" panose="02020603050405020304" pitchFamily="18" charset="0"/>
                <a:ea typeface="Times New Roman" panose="02020603050405020304" pitchFamily="18" charset="0"/>
              </a:rPr>
              <a:t>b) Chalcogenide glass </a:t>
            </a:r>
            <a:r>
              <a:rPr lang="en-US" sz="2800" b="1" i="1" spc="-15" dirty="0">
                <a:solidFill>
                  <a:srgbClr val="0070C0"/>
                </a:solidFill>
                <a:effectLst/>
                <a:latin typeface="Times New Roman" panose="02020603050405020304" pitchFamily="18" charset="0"/>
                <a:ea typeface="Times New Roman" panose="02020603050405020304" pitchFamily="18" charset="0"/>
              </a:rPr>
              <a:t>or </a:t>
            </a:r>
            <a:r>
              <a:rPr lang="en-US" sz="2800" b="1" i="1" dirty="0">
                <a:solidFill>
                  <a:srgbClr val="0070C0"/>
                </a:solidFill>
                <a:effectLst/>
                <a:latin typeface="Times New Roman" panose="02020603050405020304" pitchFamily="18" charset="0"/>
                <a:ea typeface="Times New Roman" panose="02020603050405020304" pitchFamily="18" charset="0"/>
              </a:rPr>
              <a:t>Network</a:t>
            </a:r>
            <a:r>
              <a:rPr lang="en-US" sz="2800" b="1" i="1" spc="40" dirty="0">
                <a:solidFill>
                  <a:srgbClr val="0070C0"/>
                </a:solidFill>
                <a:effectLst/>
                <a:latin typeface="Times New Roman" panose="02020603050405020304" pitchFamily="18" charset="0"/>
                <a:ea typeface="Times New Roman" panose="02020603050405020304" pitchFamily="18" charset="0"/>
              </a:rPr>
              <a:t> </a:t>
            </a:r>
            <a:r>
              <a:rPr lang="en-US" sz="2800" b="1" i="1" dirty="0">
                <a:solidFill>
                  <a:srgbClr val="0070C0"/>
                </a:solidFill>
                <a:effectLst/>
                <a:latin typeface="Times New Roman" panose="02020603050405020304" pitchFamily="18" charset="0"/>
                <a:ea typeface="Times New Roman" panose="02020603050405020304" pitchFamily="18" charset="0"/>
              </a:rPr>
              <a:t>Polymers</a:t>
            </a:r>
            <a:r>
              <a:rPr lang="en-US" sz="1800" b="1" i="1" dirty="0">
                <a:solidFill>
                  <a:srgbClr val="0070C0"/>
                </a:solidFill>
                <a:effectLst/>
                <a:latin typeface="Times New Roman" panose="02020603050405020304" pitchFamily="18" charset="0"/>
                <a:ea typeface="Times New Roman" panose="02020603050405020304" pitchFamily="18" charset="0"/>
              </a:rPr>
              <a:t>:</a:t>
            </a:r>
          </a:p>
          <a:p>
            <a:r>
              <a:rPr lang="en-US" sz="2400" b="1" i="1" dirty="0">
                <a:solidFill>
                  <a:srgbClr val="00B050"/>
                </a:solidFill>
                <a:latin typeface="Times New Roman" panose="02020603050405020304" pitchFamily="18" charset="0"/>
                <a:ea typeface="Times New Roman" panose="02020603050405020304" pitchFamily="18" charset="0"/>
              </a:rPr>
              <a:t>Uses</a:t>
            </a:r>
          </a:p>
          <a:p>
            <a:pPr marL="342900" marR="419735" lvl="0" indent="-342900">
              <a:lnSpc>
                <a:spcPct val="107000"/>
              </a:lnSpc>
              <a:spcBef>
                <a:spcPts val="905"/>
              </a:spcBef>
              <a:spcAft>
                <a:spcPts val="0"/>
              </a:spcAft>
              <a:buSzPts val="1200"/>
              <a:buFont typeface="Times New Roman" panose="02020603050405020304" pitchFamily="18" charset="0"/>
              <a:buAutoNum type="romanLcPeriod"/>
              <a:tabLst>
                <a:tab pos="1036320" algn="l"/>
                <a:tab pos="1036955" algn="l"/>
              </a:tabLst>
            </a:pPr>
            <a:r>
              <a:rPr lang="en-US" sz="2000" spc="-50" dirty="0">
                <a:effectLst/>
                <a:latin typeface="Times New Roman" panose="02020603050405020304" pitchFamily="18" charset="0"/>
                <a:ea typeface="Times New Roman" panose="02020603050405020304" pitchFamily="18" charset="0"/>
              </a:rPr>
              <a:t>They are used </a:t>
            </a:r>
            <a:r>
              <a:rPr lang="en-US" sz="2000" spc="-15" dirty="0">
                <a:effectLst/>
                <a:latin typeface="Times New Roman" panose="02020603050405020304" pitchFamily="18" charset="0"/>
                <a:ea typeface="Times New Roman" panose="02020603050405020304" pitchFamily="18" charset="0"/>
              </a:rPr>
              <a:t>in </a:t>
            </a:r>
            <a:r>
              <a:rPr lang="en-US" sz="2000" spc="-50" dirty="0">
                <a:effectLst/>
                <a:latin typeface="Times New Roman" panose="02020603050405020304" pitchFamily="18" charset="0"/>
                <a:ea typeface="Times New Roman" panose="02020603050405020304" pitchFamily="18" charset="0"/>
              </a:rPr>
              <a:t>ultrasonic delay lines, high energy particle detector, a memory devices, electroluminescent</a:t>
            </a:r>
            <a:r>
              <a:rPr lang="en-US" sz="2000" spc="50" dirty="0">
                <a:effectLst/>
                <a:latin typeface="Times New Roman" panose="02020603050405020304" pitchFamily="18" charset="0"/>
                <a:ea typeface="Times New Roman" panose="02020603050405020304" pitchFamily="18" charset="0"/>
              </a:rPr>
              <a:t> </a:t>
            </a:r>
            <a:r>
              <a:rPr lang="en-US" sz="2000" spc="-50" dirty="0">
                <a:effectLst/>
                <a:latin typeface="Times New Roman" panose="02020603050405020304" pitchFamily="18" charset="0"/>
                <a:ea typeface="Times New Roman" panose="02020603050405020304" pitchFamily="18" charset="0"/>
              </a:rPr>
              <a:t>displays.</a:t>
            </a:r>
          </a:p>
          <a:p>
            <a:pPr marL="342900" marR="0" lvl="0" indent="-342900">
              <a:spcBef>
                <a:spcPts val="790"/>
              </a:spcBef>
              <a:spcAft>
                <a:spcPts val="0"/>
              </a:spcAft>
              <a:buSzPts val="1200"/>
              <a:buFont typeface="Times New Roman" panose="02020603050405020304" pitchFamily="18" charset="0"/>
              <a:buAutoNum type="romanLcPeriod"/>
              <a:tabLst>
                <a:tab pos="1083945" algn="l"/>
                <a:tab pos="1084580" algn="l"/>
              </a:tabLst>
            </a:pPr>
            <a:r>
              <a:rPr lang="en-US" sz="2000" spc="-50" dirty="0">
                <a:effectLst/>
                <a:latin typeface="Times New Roman" panose="02020603050405020304" pitchFamily="18" charset="0"/>
                <a:ea typeface="Times New Roman" panose="02020603050405020304" pitchFamily="18" charset="0"/>
              </a:rPr>
              <a:t>Infrared transmitting windows are made from</a:t>
            </a:r>
            <a:r>
              <a:rPr lang="en-US" sz="2000" spc="15" dirty="0">
                <a:effectLst/>
                <a:latin typeface="Times New Roman" panose="02020603050405020304" pitchFamily="18" charset="0"/>
                <a:ea typeface="Times New Roman" panose="02020603050405020304" pitchFamily="18" charset="0"/>
              </a:rPr>
              <a:t> </a:t>
            </a:r>
            <a:r>
              <a:rPr lang="en-US" sz="2000" spc="-50" dirty="0">
                <a:effectLst/>
                <a:latin typeface="Times New Roman" panose="02020603050405020304" pitchFamily="18" charset="0"/>
                <a:ea typeface="Times New Roman" panose="02020603050405020304" pitchFamily="18" charset="0"/>
              </a:rPr>
              <a:t>them.</a:t>
            </a:r>
          </a:p>
          <a:p>
            <a:endParaRPr lang="en-US" sz="2400" b="1" i="1" dirty="0">
              <a:solidFill>
                <a:srgbClr val="00B050"/>
              </a:solidFill>
              <a:effectLst/>
              <a:latin typeface="Times New Roman" panose="02020603050405020304" pitchFamily="18" charset="0"/>
              <a:ea typeface="Times New Roman" panose="02020603050405020304" pitchFamily="18" charset="0"/>
            </a:endParaRPr>
          </a:p>
          <a:p>
            <a:endParaRPr lang="en-US" dirty="0"/>
          </a:p>
        </p:txBody>
      </p:sp>
      <p:sp>
        <p:nvSpPr>
          <p:cNvPr id="4" name="Title 1">
            <a:extLst>
              <a:ext uri="{FF2B5EF4-FFF2-40B4-BE49-F238E27FC236}">
                <a16:creationId xmlns:a16="http://schemas.microsoft.com/office/drawing/2014/main" id="{25FC7084-E19D-40C2-9451-BFBDEDC2C0DD}"/>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2. Sulphur based inorganic polymers</a:t>
            </a:r>
            <a:endParaRPr lang="en-US" dirty="0"/>
          </a:p>
        </p:txBody>
      </p:sp>
    </p:spTree>
    <p:extLst>
      <p:ext uri="{BB962C8B-B14F-4D97-AF65-F5344CB8AC3E}">
        <p14:creationId xmlns:p14="http://schemas.microsoft.com/office/powerpoint/2010/main" val="240644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Classification of Polymers:</a:t>
            </a:r>
            <a:endParaRPr lang="en-US" dirty="0"/>
          </a:p>
        </p:txBody>
      </p:sp>
      <p:sp>
        <p:nvSpPr>
          <p:cNvPr id="3" name="Content Placeholder 2"/>
          <p:cNvSpPr>
            <a:spLocks noGrp="1"/>
          </p:cNvSpPr>
          <p:nvPr>
            <p:ph idx="1"/>
          </p:nvPr>
        </p:nvSpPr>
        <p:spPr>
          <a:xfrm>
            <a:off x="1154954" y="2603500"/>
            <a:ext cx="9394765" cy="3416300"/>
          </a:xfrm>
        </p:spPr>
        <p:txBody>
          <a:bodyPr>
            <a:normAutofit/>
          </a:bodyPr>
          <a:lstStyle/>
          <a:p>
            <a:r>
              <a:rPr lang="en-US" sz="2400" dirty="0">
                <a:latin typeface="Times New Roman" panose="02020603050405020304" pitchFamily="18" charset="0"/>
                <a:cs typeface="Times New Roman" panose="02020603050405020304" pitchFamily="18" charset="0"/>
              </a:rPr>
              <a:t>On the basis of </a:t>
            </a:r>
            <a:r>
              <a:rPr lang="en-US" sz="2400" dirty="0">
                <a:solidFill>
                  <a:srgbClr val="FF0000"/>
                </a:solidFill>
                <a:latin typeface="Times New Roman" panose="02020603050405020304" pitchFamily="18" charset="0"/>
                <a:cs typeface="Times New Roman" panose="02020603050405020304" pitchFamily="18" charset="0"/>
              </a:rPr>
              <a:t>origin</a:t>
            </a:r>
            <a:r>
              <a:rPr lang="en-US" sz="2400" dirty="0">
                <a:latin typeface="Times New Roman" panose="02020603050405020304" pitchFamily="18" charset="0"/>
                <a:cs typeface="Times New Roman" panose="02020603050405020304" pitchFamily="18" charset="0"/>
              </a:rPr>
              <a:t> ( Natural &amp; synthetic polymers )</a:t>
            </a:r>
          </a:p>
          <a:p>
            <a:r>
              <a:rPr lang="en-US" sz="2400" dirty="0">
                <a:latin typeface="Times New Roman" panose="02020603050405020304" pitchFamily="18" charset="0"/>
                <a:cs typeface="Times New Roman" panose="02020603050405020304" pitchFamily="18" charset="0"/>
              </a:rPr>
              <a:t>On the basis of </a:t>
            </a:r>
            <a:r>
              <a:rPr lang="en-US" sz="2400" dirty="0">
                <a:solidFill>
                  <a:srgbClr val="FF0000"/>
                </a:solidFill>
                <a:latin typeface="Times New Roman" panose="02020603050405020304" pitchFamily="18" charset="0"/>
                <a:cs typeface="Times New Roman" panose="02020603050405020304" pitchFamily="18" charset="0"/>
              </a:rPr>
              <a:t>monomers</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Homopolymers</a:t>
            </a:r>
            <a:r>
              <a:rPr lang="en-US" sz="2400" dirty="0">
                <a:latin typeface="Times New Roman" panose="02020603050405020304" pitchFamily="18" charset="0"/>
                <a:cs typeface="Times New Roman" panose="02020603050405020304" pitchFamily="18" charset="0"/>
              </a:rPr>
              <a:t> &amp; co- polymers)</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111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B6E3-595A-40FD-ADDF-EB63D5D27185}"/>
              </a:ext>
            </a:extLst>
          </p:cNvPr>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sp>
        <p:nvSpPr>
          <p:cNvPr id="3" name="Text Placeholder 2">
            <a:extLst>
              <a:ext uri="{FF2B5EF4-FFF2-40B4-BE49-F238E27FC236}">
                <a16:creationId xmlns:a16="http://schemas.microsoft.com/office/drawing/2014/main" id="{D7D5EBA2-1D50-4DB8-B10A-F0C2DF8B6511}"/>
              </a:ext>
            </a:extLst>
          </p:cNvPr>
          <p:cNvSpPr>
            <a:spLocks noGrp="1"/>
          </p:cNvSpPr>
          <p:nvPr>
            <p:ph type="body" sz="half" idx="2"/>
          </p:nvPr>
        </p:nvSpPr>
        <p:spPr>
          <a:xfrm>
            <a:off x="1154954" y="3271520"/>
            <a:ext cx="10264886" cy="3149600"/>
          </a:xfrm>
        </p:spPr>
        <p:txBody>
          <a:bodyPr>
            <a:normAutofit/>
          </a:bodyPr>
          <a:lstStyle/>
          <a:p>
            <a:r>
              <a:rPr lang="en-US" sz="2400" dirty="0">
                <a:latin typeface="Times New Roman" panose="02020603050405020304" pitchFamily="18" charset="0"/>
                <a:cs typeface="Times New Roman" panose="02020603050405020304" pitchFamily="18" charset="0"/>
              </a:rPr>
              <a:t>It is inorganic polymer which contains alternate silicon, oxygen linkage. Organic radicals are attached with silicon atom.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AB7304C-24C2-4017-9630-BECEAF28AA4E}"/>
              </a:ext>
            </a:extLst>
          </p:cNvPr>
          <p:cNvPicPr>
            <a:picLocks noChangeAspect="1"/>
          </p:cNvPicPr>
          <p:nvPr/>
        </p:nvPicPr>
        <p:blipFill>
          <a:blip r:embed="rId2"/>
          <a:stretch>
            <a:fillRect/>
          </a:stretch>
        </p:blipFill>
        <p:spPr>
          <a:xfrm>
            <a:off x="2043431" y="4310380"/>
            <a:ext cx="3514090" cy="1565864"/>
          </a:xfrm>
          <a:prstGeom prst="rect">
            <a:avLst/>
          </a:prstGeom>
        </p:spPr>
      </p:pic>
    </p:spTree>
    <p:extLst>
      <p:ext uri="{BB962C8B-B14F-4D97-AF65-F5344CB8AC3E}">
        <p14:creationId xmlns:p14="http://schemas.microsoft.com/office/powerpoint/2010/main" val="293472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5597AE-5C18-4938-B514-7B4436663E8F}"/>
              </a:ext>
            </a:extLst>
          </p:cNvPr>
          <p:cNvSpPr>
            <a:spLocks noGrp="1"/>
          </p:cNvSpPr>
          <p:nvPr>
            <p:ph type="body" sz="half" idx="2"/>
          </p:nvPr>
        </p:nvSpPr>
        <p:spPr>
          <a:xfrm>
            <a:off x="782320" y="3261360"/>
            <a:ext cx="10403840" cy="3149600"/>
          </a:xfrm>
        </p:spPr>
        <p:txBody>
          <a:bodyPr>
            <a:noAutofit/>
          </a:bodyPr>
          <a:lstStyle/>
          <a:p>
            <a:r>
              <a:rPr lang="en-US" sz="2400" dirty="0">
                <a:solidFill>
                  <a:srgbClr val="FF0000"/>
                </a:solidFill>
                <a:latin typeface="Times New Roman" panose="02020603050405020304" pitchFamily="18" charset="0"/>
                <a:cs typeface="Times New Roman" panose="02020603050405020304" pitchFamily="18" charset="0"/>
              </a:rPr>
              <a:t>Preparation:</a:t>
            </a:r>
          </a:p>
          <a:p>
            <a:r>
              <a:rPr lang="en-US" sz="2400" dirty="0">
                <a:latin typeface="Times New Roman" panose="02020603050405020304" pitchFamily="18" charset="0"/>
                <a:cs typeface="Times New Roman" panose="02020603050405020304" pitchFamily="18" charset="0"/>
              </a:rPr>
              <a:t>It is prepared by reacting alkyl halide or by reacting silicon halides with Grignard’s reagent.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These polymers are prepared by the </a:t>
            </a:r>
            <a:r>
              <a:rPr lang="en-US" sz="2400" dirty="0">
                <a:solidFill>
                  <a:srgbClr val="00B0F0"/>
                </a:solidFill>
                <a:latin typeface="Times New Roman" panose="02020603050405020304" pitchFamily="18" charset="0"/>
                <a:cs typeface="Times New Roman" panose="02020603050405020304" pitchFamily="18" charset="0"/>
              </a:rPr>
              <a:t>fractional distillation </a:t>
            </a:r>
            <a:r>
              <a:rPr lang="en-US" sz="2400" dirty="0">
                <a:latin typeface="Times New Roman" panose="02020603050405020304" pitchFamily="18" charset="0"/>
                <a:cs typeface="Times New Roman" panose="02020603050405020304" pitchFamily="18" charset="0"/>
              </a:rPr>
              <a:t>method</a:t>
            </a:r>
          </a:p>
        </p:txBody>
      </p:sp>
      <p:sp>
        <p:nvSpPr>
          <p:cNvPr id="4" name="Title 1">
            <a:extLst>
              <a:ext uri="{FF2B5EF4-FFF2-40B4-BE49-F238E27FC236}">
                <a16:creationId xmlns:a16="http://schemas.microsoft.com/office/drawing/2014/main" id="{5E7798EF-0666-4FC9-AFA2-D2F7CC26FE35}"/>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pic>
        <p:nvPicPr>
          <p:cNvPr id="6" name="Picture 5">
            <a:extLst>
              <a:ext uri="{FF2B5EF4-FFF2-40B4-BE49-F238E27FC236}">
                <a16:creationId xmlns:a16="http://schemas.microsoft.com/office/drawing/2014/main" id="{2B62F8FF-2C86-4E20-8117-9D94B7DB8BE8}"/>
              </a:ext>
            </a:extLst>
          </p:cNvPr>
          <p:cNvPicPr>
            <a:picLocks noChangeAspect="1"/>
          </p:cNvPicPr>
          <p:nvPr/>
        </p:nvPicPr>
        <p:blipFill>
          <a:blip r:embed="rId2"/>
          <a:stretch>
            <a:fillRect/>
          </a:stretch>
        </p:blipFill>
        <p:spPr>
          <a:xfrm>
            <a:off x="1149350" y="4292600"/>
            <a:ext cx="9315450" cy="1581150"/>
          </a:xfrm>
          <a:prstGeom prst="rect">
            <a:avLst/>
          </a:prstGeom>
        </p:spPr>
      </p:pic>
    </p:spTree>
    <p:extLst>
      <p:ext uri="{BB962C8B-B14F-4D97-AF65-F5344CB8AC3E}">
        <p14:creationId xmlns:p14="http://schemas.microsoft.com/office/powerpoint/2010/main" val="190725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987539-3900-4CE1-B7CB-BCBD1B70A72D}"/>
              </a:ext>
            </a:extLst>
          </p:cNvPr>
          <p:cNvSpPr>
            <a:spLocks noGrp="1"/>
          </p:cNvSpPr>
          <p:nvPr>
            <p:ph type="body" sz="half" idx="2"/>
          </p:nvPr>
        </p:nvSpPr>
        <p:spPr>
          <a:xfrm>
            <a:off x="1154954" y="3543300"/>
            <a:ext cx="10183606" cy="2755900"/>
          </a:xfrm>
        </p:spPr>
        <p:txBody>
          <a:bodyPr>
            <a:normAutofit/>
          </a:bodyPr>
          <a:lstStyle/>
          <a:p>
            <a:r>
              <a:rPr lang="en-US" sz="2400" dirty="0">
                <a:solidFill>
                  <a:srgbClr val="00B0F0"/>
                </a:solidFill>
                <a:latin typeface="Times New Roman" panose="02020603050405020304" pitchFamily="18" charset="0"/>
                <a:cs typeface="Times New Roman" panose="02020603050405020304" pitchFamily="18" charset="0"/>
              </a:rPr>
              <a:t>Types of Silicon polymers</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Monomethyl silicon trichoride – CH</a:t>
            </a:r>
            <a:r>
              <a:rPr lang="en-US" sz="2400" baseline="-25000" dirty="0">
                <a:solidFill>
                  <a:srgbClr val="0070C0"/>
                </a:solidFill>
                <a:latin typeface="Times New Roman" panose="02020603050405020304" pitchFamily="18" charset="0"/>
                <a:cs typeface="Times New Roman" panose="02020603050405020304" pitchFamily="18" charset="0"/>
              </a:rPr>
              <a:t>3</a:t>
            </a:r>
            <a:r>
              <a:rPr lang="en-US" sz="2400" dirty="0">
                <a:solidFill>
                  <a:schemeClr val="tx1"/>
                </a:solidFill>
                <a:latin typeface="Times New Roman" panose="02020603050405020304" pitchFamily="18" charset="0"/>
                <a:cs typeface="Times New Roman" panose="02020603050405020304" pitchFamily="18" charset="0"/>
              </a:rPr>
              <a:t>SiCl</a:t>
            </a:r>
            <a:r>
              <a:rPr lang="en-US" sz="2400" baseline="-25000" dirty="0">
                <a:solidFill>
                  <a:srgbClr val="0070C0"/>
                </a:solidFill>
                <a:latin typeface="Times New Roman" panose="02020603050405020304" pitchFamily="18" charset="0"/>
                <a:cs typeface="Times New Roman" panose="02020603050405020304" pitchFamily="18" charset="0"/>
              </a:rPr>
              <a:t>3</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Dimethyl silicon dichloride (CH</a:t>
            </a:r>
            <a:r>
              <a:rPr lang="en-US" sz="2400" baseline="-25000" dirty="0">
                <a:solidFill>
                  <a:srgbClr val="0070C0"/>
                </a:solidFill>
                <a:latin typeface="Times New Roman" panose="02020603050405020304" pitchFamily="18" charset="0"/>
                <a:cs typeface="Times New Roman" panose="02020603050405020304" pitchFamily="18" charset="0"/>
              </a:rPr>
              <a:t>3</a:t>
            </a:r>
            <a:r>
              <a:rPr lang="en-US" sz="2400" dirty="0">
                <a:solidFill>
                  <a:schemeClr val="tx1"/>
                </a:solidFill>
                <a:latin typeface="Times New Roman" panose="02020603050405020304" pitchFamily="18" charset="0"/>
                <a:cs typeface="Times New Roman" panose="02020603050405020304" pitchFamily="18" charset="0"/>
              </a:rPr>
              <a:t>)</a:t>
            </a:r>
            <a:r>
              <a:rPr lang="en-US" sz="2400" baseline="-25000" dirty="0">
                <a:solidFill>
                  <a:srgbClr val="0070C0"/>
                </a:solidFill>
                <a:latin typeface="Times New Roman" panose="02020603050405020304" pitchFamily="18" charset="0"/>
                <a:cs typeface="Times New Roman" panose="02020603050405020304" pitchFamily="18" charset="0"/>
              </a:rPr>
              <a:t> 2</a:t>
            </a:r>
            <a:r>
              <a:rPr lang="en-US" sz="2400" dirty="0">
                <a:solidFill>
                  <a:schemeClr val="tx1"/>
                </a:solidFill>
                <a:latin typeface="Times New Roman" panose="02020603050405020304" pitchFamily="18" charset="0"/>
                <a:cs typeface="Times New Roman" panose="02020603050405020304" pitchFamily="18" charset="0"/>
              </a:rPr>
              <a:t>SiCl</a:t>
            </a:r>
            <a:r>
              <a:rPr lang="en-US" sz="2400" baseline="-25000" dirty="0">
                <a:solidFill>
                  <a:srgbClr val="0070C0"/>
                </a:solidFill>
                <a:latin typeface="Times New Roman" panose="02020603050405020304" pitchFamily="18" charset="0"/>
                <a:cs typeface="Times New Roman" panose="02020603050405020304" pitchFamily="18" charset="0"/>
              </a:rPr>
              <a:t>2</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Trimethyl silicon chloride (CH</a:t>
            </a:r>
            <a:r>
              <a:rPr lang="en-US" sz="2400" baseline="-25000" dirty="0">
                <a:solidFill>
                  <a:srgbClr val="0070C0"/>
                </a:solidFill>
                <a:latin typeface="Times New Roman" panose="02020603050405020304" pitchFamily="18" charset="0"/>
                <a:cs typeface="Times New Roman" panose="02020603050405020304" pitchFamily="18" charset="0"/>
              </a:rPr>
              <a:t>3</a:t>
            </a:r>
            <a:r>
              <a:rPr lang="en-US" sz="2400" dirty="0">
                <a:solidFill>
                  <a:schemeClr val="tx1"/>
                </a:solidFill>
                <a:latin typeface="Times New Roman" panose="02020603050405020304" pitchFamily="18" charset="0"/>
                <a:cs typeface="Times New Roman" panose="02020603050405020304" pitchFamily="18" charset="0"/>
              </a:rPr>
              <a:t>)</a:t>
            </a:r>
            <a:r>
              <a:rPr lang="en-US" sz="2400" baseline="-25000" dirty="0">
                <a:solidFill>
                  <a:srgbClr val="0070C0"/>
                </a:solidFill>
                <a:latin typeface="Times New Roman" panose="02020603050405020304" pitchFamily="18" charset="0"/>
                <a:cs typeface="Times New Roman" panose="02020603050405020304" pitchFamily="18" charset="0"/>
              </a:rPr>
              <a:t> 2</a:t>
            </a:r>
            <a:r>
              <a:rPr lang="en-US" sz="2400" dirty="0">
                <a:solidFill>
                  <a:schemeClr val="tx1"/>
                </a:solidFill>
                <a:latin typeface="Times New Roman" panose="02020603050405020304" pitchFamily="18" charset="0"/>
                <a:cs typeface="Times New Roman" panose="02020603050405020304" pitchFamily="18" charset="0"/>
              </a:rPr>
              <a:t>SiCl</a:t>
            </a:r>
          </a:p>
        </p:txBody>
      </p:sp>
      <p:sp>
        <p:nvSpPr>
          <p:cNvPr id="4" name="Title 1">
            <a:extLst>
              <a:ext uri="{FF2B5EF4-FFF2-40B4-BE49-F238E27FC236}">
                <a16:creationId xmlns:a16="http://schemas.microsoft.com/office/drawing/2014/main" id="{D5AA019A-DC22-4108-956B-49123A8B2B28}"/>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spTree>
    <p:extLst>
      <p:ext uri="{BB962C8B-B14F-4D97-AF65-F5344CB8AC3E}">
        <p14:creationId xmlns:p14="http://schemas.microsoft.com/office/powerpoint/2010/main" val="343996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7F86F9-E732-441C-9C52-DA535ADF9770}"/>
              </a:ext>
            </a:extLst>
          </p:cNvPr>
          <p:cNvSpPr>
            <a:spLocks noGrp="1"/>
          </p:cNvSpPr>
          <p:nvPr>
            <p:ph type="body" sz="half" idx="2"/>
          </p:nvPr>
        </p:nvSpPr>
        <p:spPr>
          <a:xfrm>
            <a:off x="1154954" y="3328680"/>
            <a:ext cx="10315686" cy="3397240"/>
          </a:xfrm>
        </p:spPr>
        <p:txBody>
          <a:bodyPr/>
          <a:lstStyle/>
          <a:p>
            <a:r>
              <a:rPr lang="en-US" sz="2400" dirty="0" err="1">
                <a:solidFill>
                  <a:srgbClr val="00B050"/>
                </a:solidFill>
                <a:latin typeface="Times New Roman" panose="02020603050405020304" pitchFamily="18" charset="0"/>
                <a:cs typeface="Times New Roman" panose="02020603050405020304" pitchFamily="18" charset="0"/>
              </a:rPr>
              <a:t>i</a:t>
            </a:r>
            <a:r>
              <a:rPr lang="en-US" sz="2400" dirty="0">
                <a:solidFill>
                  <a:srgbClr val="00B050"/>
                </a:solidFill>
                <a:latin typeface="Times New Roman" panose="02020603050405020304" pitchFamily="18" charset="0"/>
                <a:cs typeface="Times New Roman" panose="02020603050405020304" pitchFamily="18" charset="0"/>
              </a:rPr>
              <a:t>) Monomethyl silicon trichloride – CH</a:t>
            </a:r>
            <a:r>
              <a:rPr lang="en-US" sz="2400" baseline="-25000" dirty="0">
                <a:solidFill>
                  <a:srgbClr val="0070C0"/>
                </a:solidFill>
                <a:latin typeface="Times New Roman" panose="02020603050405020304" pitchFamily="18" charset="0"/>
                <a:cs typeface="Times New Roman" panose="02020603050405020304" pitchFamily="18" charset="0"/>
              </a:rPr>
              <a:t>3</a:t>
            </a:r>
            <a:r>
              <a:rPr lang="en-US" sz="2400" dirty="0">
                <a:solidFill>
                  <a:srgbClr val="00B050"/>
                </a:solidFill>
                <a:latin typeface="Times New Roman" panose="02020603050405020304" pitchFamily="18" charset="0"/>
                <a:cs typeface="Times New Roman" panose="02020603050405020304" pitchFamily="18" charset="0"/>
              </a:rPr>
              <a:t>SiCl</a:t>
            </a:r>
            <a:r>
              <a:rPr lang="en-US" sz="2400" baseline="-25000" dirty="0">
                <a:solidFill>
                  <a:srgbClr val="0070C0"/>
                </a:solidFill>
                <a:latin typeface="Times New Roman" panose="02020603050405020304" pitchFamily="18" charset="0"/>
                <a:cs typeface="Times New Roman" panose="02020603050405020304" pitchFamily="18" charset="0"/>
              </a:rPr>
              <a:t>2</a:t>
            </a:r>
            <a:endParaRPr lang="en-US" sz="2400" dirty="0">
              <a:solidFill>
                <a:srgbClr val="00B05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It is trifunctional and gives cross-linking to the final polymer.</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342900" indent="-342900">
              <a:buAutoNum type="arabicPeriod"/>
            </a:pPr>
            <a:endParaRPr lang="en-US" dirty="0"/>
          </a:p>
        </p:txBody>
      </p:sp>
      <p:sp>
        <p:nvSpPr>
          <p:cNvPr id="4" name="Title 1">
            <a:extLst>
              <a:ext uri="{FF2B5EF4-FFF2-40B4-BE49-F238E27FC236}">
                <a16:creationId xmlns:a16="http://schemas.microsoft.com/office/drawing/2014/main" id="{19692882-95F3-469D-94C7-96A2872F216C}"/>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pic>
        <p:nvPicPr>
          <p:cNvPr id="6" name="Picture 5">
            <a:extLst>
              <a:ext uri="{FF2B5EF4-FFF2-40B4-BE49-F238E27FC236}">
                <a16:creationId xmlns:a16="http://schemas.microsoft.com/office/drawing/2014/main" id="{6CF683D1-47CE-4AAB-810A-EF438F65C281}"/>
              </a:ext>
            </a:extLst>
          </p:cNvPr>
          <p:cNvPicPr>
            <a:picLocks noChangeAspect="1"/>
          </p:cNvPicPr>
          <p:nvPr/>
        </p:nvPicPr>
        <p:blipFill>
          <a:blip r:embed="rId2"/>
          <a:stretch>
            <a:fillRect/>
          </a:stretch>
        </p:blipFill>
        <p:spPr>
          <a:xfrm>
            <a:off x="2305686" y="4363412"/>
            <a:ext cx="4245938" cy="2291388"/>
          </a:xfrm>
          <a:prstGeom prst="rect">
            <a:avLst/>
          </a:prstGeom>
        </p:spPr>
      </p:pic>
    </p:spTree>
    <p:extLst>
      <p:ext uri="{BB962C8B-B14F-4D97-AF65-F5344CB8AC3E}">
        <p14:creationId xmlns:p14="http://schemas.microsoft.com/office/powerpoint/2010/main" val="106827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6F71837-CECC-4721-AFEF-D582DC4E3809}"/>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sp>
        <p:nvSpPr>
          <p:cNvPr id="5" name="TextBox 4">
            <a:extLst>
              <a:ext uri="{FF2B5EF4-FFF2-40B4-BE49-F238E27FC236}">
                <a16:creationId xmlns:a16="http://schemas.microsoft.com/office/drawing/2014/main" id="{4ED21D19-FD97-4A93-AC64-46694D429CA8}"/>
              </a:ext>
            </a:extLst>
          </p:cNvPr>
          <p:cNvSpPr txBox="1"/>
          <p:nvPr/>
        </p:nvSpPr>
        <p:spPr>
          <a:xfrm>
            <a:off x="599440" y="3119120"/>
            <a:ext cx="11023600" cy="1938992"/>
          </a:xfrm>
          <a:prstGeom prst="rect">
            <a:avLst/>
          </a:prstGeom>
          <a:noFill/>
        </p:spPr>
        <p:txBody>
          <a:bodyPr wrap="square" rtlCol="0">
            <a:spAutoFit/>
          </a:bodyPr>
          <a:lstStyle/>
          <a:p>
            <a:r>
              <a:rPr lang="en-US" sz="2400" dirty="0">
                <a:solidFill>
                  <a:srgbClr val="00B050"/>
                </a:solidFill>
                <a:latin typeface="Times New Roman" panose="02020603050405020304" pitchFamily="18" charset="0"/>
                <a:cs typeface="Times New Roman" panose="02020603050405020304" pitchFamily="18" charset="0"/>
              </a:rPr>
              <a:t>ii) Dimethyl silicon dichloride (CH</a:t>
            </a:r>
            <a:r>
              <a:rPr lang="en-US" sz="2400" baseline="-25000" dirty="0">
                <a:solidFill>
                  <a:srgbClr val="0070C0"/>
                </a:solidFill>
                <a:latin typeface="Times New Roman" panose="02020603050405020304" pitchFamily="18" charset="0"/>
                <a:cs typeface="Times New Roman" panose="02020603050405020304" pitchFamily="18" charset="0"/>
              </a:rPr>
              <a:t>3</a:t>
            </a:r>
            <a:r>
              <a:rPr lang="en-US" sz="2400" dirty="0">
                <a:solidFill>
                  <a:srgbClr val="00B050"/>
                </a:solidFill>
                <a:latin typeface="Times New Roman" panose="02020603050405020304" pitchFamily="18" charset="0"/>
                <a:cs typeface="Times New Roman" panose="02020603050405020304" pitchFamily="18" charset="0"/>
              </a:rPr>
              <a:t>)</a:t>
            </a:r>
            <a:r>
              <a:rPr lang="en-US" sz="2400" baseline="-25000" dirty="0">
                <a:solidFill>
                  <a:srgbClr val="0070C0"/>
                </a:solidFill>
                <a:latin typeface="Times New Roman" panose="02020603050405020304" pitchFamily="18" charset="0"/>
                <a:cs typeface="Times New Roman" panose="02020603050405020304" pitchFamily="18" charset="0"/>
              </a:rPr>
              <a:t> 2</a:t>
            </a:r>
            <a:r>
              <a:rPr lang="en-US" sz="2400" dirty="0">
                <a:solidFill>
                  <a:srgbClr val="00B050"/>
                </a:solidFill>
                <a:latin typeface="Times New Roman" panose="02020603050405020304" pitchFamily="18" charset="0"/>
                <a:cs typeface="Times New Roman" panose="02020603050405020304" pitchFamily="18" charset="0"/>
              </a:rPr>
              <a:t>SiCl</a:t>
            </a:r>
            <a:r>
              <a:rPr lang="en-US" sz="2400" baseline="-25000" dirty="0">
                <a:solidFill>
                  <a:srgbClr val="0070C0"/>
                </a:solidFill>
                <a:latin typeface="Times New Roman" panose="02020603050405020304" pitchFamily="18" charset="0"/>
                <a:cs typeface="Times New Roman" panose="02020603050405020304" pitchFamily="18" charset="0"/>
              </a:rPr>
              <a:t>2</a:t>
            </a:r>
            <a:endParaRPr lang="en-US" sz="2400" dirty="0">
              <a:solidFill>
                <a:srgbClr val="00B05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a bifunctional unit particle.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After polymerization, it gives a long-chain polymer.</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also called as silicon rubber. </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8DCC499-E39E-4674-8072-43804844039B}"/>
              </a:ext>
            </a:extLst>
          </p:cNvPr>
          <p:cNvPicPr>
            <a:picLocks noChangeAspect="1"/>
          </p:cNvPicPr>
          <p:nvPr/>
        </p:nvPicPr>
        <p:blipFill>
          <a:blip r:embed="rId2"/>
          <a:stretch>
            <a:fillRect/>
          </a:stretch>
        </p:blipFill>
        <p:spPr>
          <a:xfrm>
            <a:off x="1271270" y="4693709"/>
            <a:ext cx="6115049" cy="1738489"/>
          </a:xfrm>
          <a:prstGeom prst="rect">
            <a:avLst/>
          </a:prstGeom>
        </p:spPr>
      </p:pic>
    </p:spTree>
    <p:extLst>
      <p:ext uri="{BB962C8B-B14F-4D97-AF65-F5344CB8AC3E}">
        <p14:creationId xmlns:p14="http://schemas.microsoft.com/office/powerpoint/2010/main" val="357861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336724-C9EB-493D-8C47-0CDE858178F5}"/>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sp>
        <p:nvSpPr>
          <p:cNvPr id="5" name="TextBox 4">
            <a:extLst>
              <a:ext uri="{FF2B5EF4-FFF2-40B4-BE49-F238E27FC236}">
                <a16:creationId xmlns:a16="http://schemas.microsoft.com/office/drawing/2014/main" id="{0A848E79-3097-4870-96C5-AC97DF42AE6B}"/>
              </a:ext>
            </a:extLst>
          </p:cNvPr>
          <p:cNvSpPr txBox="1"/>
          <p:nvPr/>
        </p:nvSpPr>
        <p:spPr>
          <a:xfrm>
            <a:off x="492760" y="3241040"/>
            <a:ext cx="11206480" cy="1107996"/>
          </a:xfrm>
          <a:prstGeom prst="rect">
            <a:avLst/>
          </a:prstGeom>
          <a:noFill/>
        </p:spPr>
        <p:txBody>
          <a:bodyPr wrap="square" rtlCol="0">
            <a:spAutoFit/>
          </a:bodyPr>
          <a:lstStyle/>
          <a:p>
            <a:r>
              <a:rPr lang="en-US" sz="2400" dirty="0">
                <a:solidFill>
                  <a:srgbClr val="00B050"/>
                </a:solidFill>
                <a:latin typeface="Times New Roman" panose="02020603050405020304" pitchFamily="18" charset="0"/>
                <a:cs typeface="Times New Roman" panose="02020603050405020304" pitchFamily="18" charset="0"/>
              </a:rPr>
              <a:t>iii) Trimethyl silicon chloride (CH</a:t>
            </a:r>
            <a:r>
              <a:rPr lang="en-US" sz="2400" baseline="-25000" dirty="0">
                <a:solidFill>
                  <a:srgbClr val="0070C0"/>
                </a:solidFill>
                <a:latin typeface="Times New Roman" panose="02020603050405020304" pitchFamily="18" charset="0"/>
                <a:cs typeface="Times New Roman" panose="02020603050405020304" pitchFamily="18" charset="0"/>
              </a:rPr>
              <a:t>3</a:t>
            </a:r>
            <a:r>
              <a:rPr lang="en-US" sz="2400" dirty="0">
                <a:solidFill>
                  <a:srgbClr val="00B050"/>
                </a:solidFill>
                <a:latin typeface="Times New Roman" panose="02020603050405020304" pitchFamily="18" charset="0"/>
                <a:cs typeface="Times New Roman" panose="02020603050405020304" pitchFamily="18" charset="0"/>
              </a:rPr>
              <a:t>)</a:t>
            </a:r>
            <a:r>
              <a:rPr lang="en-US" sz="2400" baseline="-25000" dirty="0">
                <a:solidFill>
                  <a:srgbClr val="0070C0"/>
                </a:solidFill>
                <a:latin typeface="Times New Roman" panose="02020603050405020304" pitchFamily="18" charset="0"/>
                <a:cs typeface="Times New Roman" panose="02020603050405020304" pitchFamily="18" charset="0"/>
              </a:rPr>
              <a:t> 3</a:t>
            </a:r>
            <a:r>
              <a:rPr lang="en-US" sz="2400" dirty="0">
                <a:solidFill>
                  <a:srgbClr val="00B050"/>
                </a:solidFill>
                <a:latin typeface="Times New Roman" panose="02020603050405020304" pitchFamily="18" charset="0"/>
                <a:cs typeface="Times New Roman" panose="02020603050405020304" pitchFamily="18" charset="0"/>
              </a:rPr>
              <a:t>SiCl:</a:t>
            </a:r>
            <a:br>
              <a:rPr lang="en-US" sz="1800" dirty="0">
                <a:solidFill>
                  <a:srgbClr val="00B050"/>
                </a:solidFill>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It is a monofunctional polymer. Hence, it is called a chain stopper. It has a limited chain.</a:t>
            </a:r>
          </a:p>
          <a:p>
            <a:endParaRPr lang="en-US" sz="1800" dirty="0">
              <a:solidFill>
                <a:srgbClr val="00B05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D584133-2484-4E84-9A72-2ED530030C9E}"/>
              </a:ext>
            </a:extLst>
          </p:cNvPr>
          <p:cNvPicPr>
            <a:picLocks noChangeAspect="1"/>
          </p:cNvPicPr>
          <p:nvPr/>
        </p:nvPicPr>
        <p:blipFill>
          <a:blip r:embed="rId2"/>
          <a:stretch>
            <a:fillRect/>
          </a:stretch>
        </p:blipFill>
        <p:spPr>
          <a:xfrm>
            <a:off x="1358583" y="4098713"/>
            <a:ext cx="6992938" cy="2109100"/>
          </a:xfrm>
          <a:prstGeom prst="rect">
            <a:avLst/>
          </a:prstGeom>
        </p:spPr>
      </p:pic>
    </p:spTree>
    <p:extLst>
      <p:ext uri="{BB962C8B-B14F-4D97-AF65-F5344CB8AC3E}">
        <p14:creationId xmlns:p14="http://schemas.microsoft.com/office/powerpoint/2010/main" val="412235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FD9495-A0AC-4EA2-811B-2D7A8EB6CB62}"/>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sp>
        <p:nvSpPr>
          <p:cNvPr id="5" name="TextBox 4">
            <a:extLst>
              <a:ext uri="{FF2B5EF4-FFF2-40B4-BE49-F238E27FC236}">
                <a16:creationId xmlns:a16="http://schemas.microsoft.com/office/drawing/2014/main" id="{0DA99C0F-0327-4106-BD6A-8D1E7D4D1F90}"/>
              </a:ext>
            </a:extLst>
          </p:cNvPr>
          <p:cNvSpPr txBox="1"/>
          <p:nvPr/>
        </p:nvSpPr>
        <p:spPr>
          <a:xfrm>
            <a:off x="635000" y="3198167"/>
            <a:ext cx="10922000" cy="3785652"/>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Uses of different types of silicone polymers:</a:t>
            </a:r>
          </a:p>
          <a:p>
            <a:pPr marL="457200" indent="-457200">
              <a:buAutoNum type="arabicPeriod"/>
            </a:pPr>
            <a:r>
              <a:rPr lang="en-US" sz="2400" dirty="0">
                <a:solidFill>
                  <a:srgbClr val="00B050"/>
                </a:solidFill>
                <a:latin typeface="Times New Roman" panose="02020603050405020304" pitchFamily="18" charset="0"/>
                <a:cs typeface="Times New Roman" panose="02020603050405020304" pitchFamily="18" charset="0"/>
              </a:rPr>
              <a:t>Silicon oils/ liquid silicone polymer</a:t>
            </a:r>
          </a:p>
          <a:p>
            <a:r>
              <a:rPr lang="en-US" sz="2400" dirty="0">
                <a:latin typeface="Times New Roman" panose="02020603050405020304" pitchFamily="18" charset="0"/>
                <a:cs typeface="Times New Roman" panose="02020603050405020304" pitchFamily="18" charset="0"/>
              </a:rPr>
              <a:t>Generally, they are dimethyl silicone polymers having low molecular weight. The silicon possesses low surface tension, a very small change in viscosity, etc.</a:t>
            </a:r>
          </a:p>
          <a:p>
            <a:r>
              <a:rPr lang="en-US" sz="2400" dirty="0">
                <a:solidFill>
                  <a:srgbClr val="00B050"/>
                </a:solidFill>
                <a:latin typeface="Times New Roman" panose="02020603050405020304" pitchFamily="18" charset="0"/>
                <a:cs typeface="Times New Roman" panose="02020603050405020304" pitchFamily="18" charset="0"/>
              </a:rPr>
              <a:t>Uses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Used as high-temperature lubricants as they are highly stable and non-volatile.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Used as a cosmetic and polishes.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Used as heat transfer</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Used in high vacuum pump.</a:t>
            </a:r>
          </a:p>
          <a:p>
            <a:endParaRPr 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992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CC2E16-86F1-4BF4-88A2-5937D3438063}"/>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sp>
        <p:nvSpPr>
          <p:cNvPr id="5" name="TextBox 4">
            <a:extLst>
              <a:ext uri="{FF2B5EF4-FFF2-40B4-BE49-F238E27FC236}">
                <a16:creationId xmlns:a16="http://schemas.microsoft.com/office/drawing/2014/main" id="{6AA70042-321A-422F-9DFF-26BA0B2D0D49}"/>
              </a:ext>
            </a:extLst>
          </p:cNvPr>
          <p:cNvSpPr txBox="1"/>
          <p:nvPr/>
        </p:nvSpPr>
        <p:spPr>
          <a:xfrm>
            <a:off x="508000" y="3139440"/>
            <a:ext cx="11206480" cy="3046988"/>
          </a:xfrm>
          <a:prstGeom prst="rect">
            <a:avLst/>
          </a:prstGeom>
          <a:noFill/>
        </p:spPr>
        <p:txBody>
          <a:bodyPr wrap="square" rtlCol="0">
            <a:spAutoFit/>
          </a:bodyPr>
          <a:lstStyle/>
          <a:p>
            <a:r>
              <a:rPr lang="en-US" sz="2400" dirty="0">
                <a:solidFill>
                  <a:srgbClr val="00B050"/>
                </a:solidFill>
                <a:latin typeface="Times New Roman" panose="02020603050405020304" pitchFamily="18" charset="0"/>
                <a:cs typeface="Times New Roman" panose="02020603050405020304" pitchFamily="18" charset="0"/>
              </a:rPr>
              <a:t>2. Silicon grease</a:t>
            </a:r>
          </a:p>
          <a:p>
            <a:r>
              <a:rPr lang="en-US" sz="2400" dirty="0">
                <a:latin typeface="Times New Roman" panose="02020603050405020304" pitchFamily="18" charset="0"/>
                <a:cs typeface="Times New Roman" panose="02020603050405020304" pitchFamily="18" charset="0"/>
              </a:rPr>
              <a:t>They are made by adding carbon black, silica, wood flour, marble flour, </a:t>
            </a:r>
            <a:r>
              <a:rPr lang="en-US" sz="2400" dirty="0" err="1">
                <a:latin typeface="Times New Roman" panose="02020603050405020304" pitchFamily="18" charset="0"/>
                <a:cs typeface="Times New Roman" panose="02020603050405020304" pitchFamily="18" charset="0"/>
              </a:rPr>
              <a:t>china</a:t>
            </a:r>
            <a:r>
              <a:rPr lang="en-US" sz="2400" dirty="0">
                <a:latin typeface="Times New Roman" panose="02020603050405020304" pitchFamily="18" charset="0"/>
                <a:cs typeface="Times New Roman" panose="02020603050405020304" pitchFamily="18" charset="0"/>
              </a:rPr>
              <a:t> clay to silicone oil. They are a modified form of silicon oil.</a:t>
            </a:r>
          </a:p>
          <a:p>
            <a:r>
              <a:rPr lang="en-US" sz="2400" dirty="0">
                <a:solidFill>
                  <a:srgbClr val="00B050"/>
                </a:solidFill>
                <a:latin typeface="Times New Roman" panose="02020603050405020304" pitchFamily="18" charset="0"/>
                <a:cs typeface="Times New Roman" panose="02020603050405020304" pitchFamily="18" charset="0"/>
              </a:rPr>
              <a:t>Uses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are used as lubricants in airplanes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don’t freeze at low temperature (-40 ˚C) and don’t melt </a:t>
            </a:r>
            <a:r>
              <a:rPr lang="en-US" sz="2400" dirty="0" err="1">
                <a:latin typeface="Times New Roman" panose="02020603050405020304" pitchFamily="18" charset="0"/>
                <a:cs typeface="Times New Roman" panose="02020603050405020304" pitchFamily="18" charset="0"/>
              </a:rPr>
              <a:t>upto</a:t>
            </a:r>
            <a:r>
              <a:rPr lang="en-US" sz="2400" dirty="0">
                <a:latin typeface="Times New Roman" panose="02020603050405020304" pitchFamily="18" charset="0"/>
                <a:cs typeface="Times New Roman" panose="02020603050405020304" pitchFamily="18" charset="0"/>
              </a:rPr>
              <a:t> 200 ˚C. So, silicone is used in cold as well as hot circumstances.</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411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6E8D82-ABA3-4B78-BB9D-8607696797F6}"/>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sp>
        <p:nvSpPr>
          <p:cNvPr id="5" name="TextBox 4">
            <a:extLst>
              <a:ext uri="{FF2B5EF4-FFF2-40B4-BE49-F238E27FC236}">
                <a16:creationId xmlns:a16="http://schemas.microsoft.com/office/drawing/2014/main" id="{B47FDD25-7E9D-4788-A419-59571B946D3B}"/>
              </a:ext>
            </a:extLst>
          </p:cNvPr>
          <p:cNvSpPr txBox="1"/>
          <p:nvPr/>
        </p:nvSpPr>
        <p:spPr>
          <a:xfrm>
            <a:off x="579120" y="3429000"/>
            <a:ext cx="11074400" cy="3046988"/>
          </a:xfrm>
          <a:prstGeom prst="rect">
            <a:avLst/>
          </a:prstGeom>
          <a:noFill/>
        </p:spPr>
        <p:txBody>
          <a:bodyPr wrap="square" rtlCol="0">
            <a:spAutoFit/>
          </a:bodyPr>
          <a:lstStyle/>
          <a:p>
            <a:r>
              <a:rPr lang="en-US" sz="2400" dirty="0">
                <a:solidFill>
                  <a:srgbClr val="00B050"/>
                </a:solidFill>
                <a:latin typeface="Times New Roman" panose="02020603050405020304" pitchFamily="18" charset="0"/>
                <a:cs typeface="Times New Roman" panose="02020603050405020304" pitchFamily="18" charset="0"/>
              </a:rPr>
              <a:t>3. Solid Silicon</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are highly cross-linked polymers obtained by condensing bifunctional silicon polymer or trifunctional silicon polymer.</a:t>
            </a:r>
          </a:p>
          <a:p>
            <a:r>
              <a:rPr lang="en-US" sz="2400" dirty="0">
                <a:solidFill>
                  <a:srgbClr val="00B050"/>
                </a:solidFill>
                <a:latin typeface="Times New Roman" panose="02020603050405020304" pitchFamily="18" charset="0"/>
                <a:cs typeface="Times New Roman" panose="02020603050405020304" pitchFamily="18" charset="0"/>
              </a:rPr>
              <a:t>Uses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are used for making high-temperature insulating materials and high voltage insulating materials.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are mixed with paints, pigment, and enamel to make them resistant to the effect of high temperature, sunlight and chemicals. </a:t>
            </a:r>
          </a:p>
        </p:txBody>
      </p:sp>
    </p:spTree>
    <p:extLst>
      <p:ext uri="{BB962C8B-B14F-4D97-AF65-F5344CB8AC3E}">
        <p14:creationId xmlns:p14="http://schemas.microsoft.com/office/powerpoint/2010/main" val="116188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A7D954-6F0B-4BD0-A136-61C9787A2B20}"/>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sp>
        <p:nvSpPr>
          <p:cNvPr id="5" name="TextBox 4">
            <a:extLst>
              <a:ext uri="{FF2B5EF4-FFF2-40B4-BE49-F238E27FC236}">
                <a16:creationId xmlns:a16="http://schemas.microsoft.com/office/drawing/2014/main" id="{EA1CB818-9EFB-4C4D-B06B-A0D772E10C16}"/>
              </a:ext>
            </a:extLst>
          </p:cNvPr>
          <p:cNvSpPr txBox="1"/>
          <p:nvPr/>
        </p:nvSpPr>
        <p:spPr>
          <a:xfrm>
            <a:off x="436880" y="3200400"/>
            <a:ext cx="11348720" cy="3046988"/>
          </a:xfrm>
          <a:prstGeom prst="rect">
            <a:avLst/>
          </a:prstGeom>
          <a:noFill/>
        </p:spPr>
        <p:txBody>
          <a:bodyPr wrap="square" rtlCol="0">
            <a:spAutoFit/>
          </a:bodyPr>
          <a:lstStyle/>
          <a:p>
            <a:r>
              <a:rPr lang="en-US" sz="2400" dirty="0">
                <a:solidFill>
                  <a:srgbClr val="00B050"/>
                </a:solidFill>
                <a:latin typeface="Times New Roman" panose="02020603050405020304" pitchFamily="18" charset="0"/>
                <a:cs typeface="Times New Roman" panose="02020603050405020304" pitchFamily="18" charset="0"/>
              </a:rPr>
              <a:t>4. Silicon rubber</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are obtained by mixing high molecular weight of dimethyl silicone polymer, silica, carbon black/metal, etc. which causes the formation of cross-linked between methyl group of adjacent chain.</a:t>
            </a:r>
          </a:p>
          <a:p>
            <a:r>
              <a:rPr lang="en-US" sz="2400" dirty="0">
                <a:solidFill>
                  <a:srgbClr val="00B050"/>
                </a:solidFill>
                <a:latin typeface="Times New Roman" panose="02020603050405020304" pitchFamily="18" charset="0"/>
                <a:cs typeface="Times New Roman" panose="02020603050405020304" pitchFamily="18" charset="0"/>
              </a:rPr>
              <a:t>Uses</a:t>
            </a:r>
          </a:p>
          <a:p>
            <a:r>
              <a:rPr lang="en-US" sz="2400" dirty="0">
                <a:latin typeface="Times New Roman" panose="02020603050405020304" pitchFamily="18" charset="0"/>
                <a:cs typeface="Times New Roman" panose="02020603050405020304" pitchFamily="18" charset="0"/>
              </a:rPr>
              <a:t>They are used in ceiling joints of aircraft and insulating electrical parts like transistors which cant be heated.</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696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a:latin typeface="Times New Roman" panose="02020603050405020304" pitchFamily="18" charset="0"/>
                <a:cs typeface="Times New Roman" panose="02020603050405020304" pitchFamily="18" charset="0"/>
              </a:rPr>
              <a:t>Natural &amp; synthetic polymers:</a:t>
            </a:r>
            <a:endParaRPr lang="en-US" i="1" u="sng" dirty="0"/>
          </a:p>
        </p:txBody>
      </p:sp>
      <p:sp>
        <p:nvSpPr>
          <p:cNvPr id="3" name="Text Placeholder 2"/>
          <p:cNvSpPr>
            <a:spLocks noGrp="1"/>
          </p:cNvSpPr>
          <p:nvPr>
            <p:ph type="body" idx="1"/>
          </p:nvPr>
        </p:nvSpPr>
        <p:spPr/>
        <p:txBody>
          <a:bodyPr/>
          <a:lstStyle/>
          <a:p>
            <a:r>
              <a:rPr lang="en-US" sz="2800" i="1" dirty="0">
                <a:latin typeface="Times New Roman" panose="02020603050405020304" pitchFamily="18" charset="0"/>
                <a:cs typeface="Times New Roman" panose="02020603050405020304" pitchFamily="18" charset="0"/>
              </a:rPr>
              <a:t>Natural polymers:</a:t>
            </a:r>
            <a:endParaRPr lang="en-US" sz="2800" i="1" dirty="0"/>
          </a:p>
        </p:txBody>
      </p:sp>
      <p:sp>
        <p:nvSpPr>
          <p:cNvPr id="4" name="Content Placeholder 3"/>
          <p:cNvSpPr>
            <a:spLocks noGrp="1"/>
          </p:cNvSpPr>
          <p:nvPr>
            <p:ph sz="half" idx="2"/>
          </p:nvPr>
        </p:nvSpPr>
        <p:spPr/>
        <p:txBody>
          <a:bodyPr>
            <a:normAutofit/>
          </a:bodyPr>
          <a:lstStyle/>
          <a:p>
            <a:r>
              <a:rPr lang="en-US" sz="2400" dirty="0">
                <a:latin typeface="Times New Roman" panose="02020603050405020304" pitchFamily="18" charset="0"/>
                <a:cs typeface="Times New Roman" panose="02020603050405020304" pitchFamily="18" charset="0"/>
              </a:rPr>
              <a:t>Occurs in </a:t>
            </a:r>
            <a:r>
              <a:rPr lang="en-US" sz="2400" dirty="0">
                <a:solidFill>
                  <a:srgbClr val="FF0000"/>
                </a:solidFill>
                <a:latin typeface="Times New Roman" panose="02020603050405020304" pitchFamily="18" charset="0"/>
                <a:cs typeface="Times New Roman" panose="02020603050405020304" pitchFamily="18" charset="0"/>
              </a:rPr>
              <a:t>nature</a:t>
            </a:r>
            <a:r>
              <a:rPr lang="en-US" sz="2400" dirty="0">
                <a:latin typeface="Times New Roman" panose="02020603050405020304" pitchFamily="18" charset="0"/>
                <a:cs typeface="Times New Roman" panose="02020603050405020304" pitchFamily="18" charset="0"/>
              </a:rPr>
              <a:t> ( in </a:t>
            </a:r>
            <a:r>
              <a:rPr lang="en-US" sz="2400" dirty="0">
                <a:solidFill>
                  <a:srgbClr val="FF0000"/>
                </a:solidFill>
                <a:latin typeface="Times New Roman" panose="02020603050405020304" pitchFamily="18" charset="0"/>
                <a:cs typeface="Times New Roman" panose="02020603050405020304" pitchFamily="18" charset="0"/>
              </a:rPr>
              <a:t>plants and animals bodies </a:t>
            </a:r>
            <a:r>
              <a:rPr lang="en-US" sz="2400" dirty="0">
                <a:latin typeface="Times New Roman" panose="02020603050405020304" pitchFamily="18" charset="0"/>
                <a:cs typeface="Times New Roman" panose="02020603050405020304" pitchFamily="18" charset="0"/>
              </a:rPr>
              <a:t>in different forms)</a:t>
            </a:r>
          </a:p>
          <a:p>
            <a:r>
              <a:rPr lang="en-US" sz="2400" dirty="0">
                <a:latin typeface="Times New Roman" panose="02020603050405020304" pitchFamily="18" charset="0"/>
                <a:cs typeface="Times New Roman" panose="02020603050405020304" pitchFamily="18" charset="0"/>
              </a:rPr>
              <a:t>Examples; proteins, starch, cellulose, rubber etc.</a:t>
            </a:r>
          </a:p>
        </p:txBody>
      </p:sp>
      <p:sp>
        <p:nvSpPr>
          <p:cNvPr id="5" name="Text Placeholder 4"/>
          <p:cNvSpPr>
            <a:spLocks noGrp="1"/>
          </p:cNvSpPr>
          <p:nvPr>
            <p:ph type="body" sz="quarter" idx="3"/>
          </p:nvPr>
        </p:nvSpPr>
        <p:spPr>
          <a:solidFill>
            <a:schemeClr val="accent2">
              <a:lumMod val="20000"/>
              <a:lumOff val="80000"/>
            </a:schemeClr>
          </a:solidFill>
        </p:spPr>
        <p:txBody>
          <a:bodyPr/>
          <a:lstStyle/>
          <a:p>
            <a:r>
              <a:rPr lang="en-US" sz="2800" i="1" dirty="0">
                <a:latin typeface="Times New Roman" panose="02020603050405020304" pitchFamily="18" charset="0"/>
                <a:cs typeface="Times New Roman" panose="02020603050405020304" pitchFamily="18" charset="0"/>
              </a:rPr>
              <a:t>Synthetic polymers:</a:t>
            </a:r>
            <a:endParaRPr lang="en-US" sz="2800" i="1" dirty="0"/>
          </a:p>
        </p:txBody>
      </p:sp>
      <p:sp>
        <p:nvSpPr>
          <p:cNvPr id="6" name="Content Placeholder 5"/>
          <p:cNvSpPr>
            <a:spLocks noGrp="1"/>
          </p:cNvSpPr>
          <p:nvPr>
            <p:ph sz="quarter" idx="4"/>
          </p:nvPr>
        </p:nvSpPr>
        <p:spPr>
          <a:solidFill>
            <a:schemeClr val="accent2">
              <a:lumMod val="20000"/>
              <a:lumOff val="80000"/>
            </a:schemeClr>
          </a:solidFill>
        </p:spPr>
        <p:txBody>
          <a:bodyPr>
            <a:normAutofit/>
          </a:bodyPr>
          <a:lstStyle/>
          <a:p>
            <a:r>
              <a:rPr lang="en-US" sz="2400" dirty="0">
                <a:solidFill>
                  <a:srgbClr val="FF0000"/>
                </a:solidFill>
                <a:latin typeface="Times New Roman" panose="02020603050405020304" pitchFamily="18" charset="0"/>
                <a:cs typeface="Times New Roman" panose="02020603050405020304" pitchFamily="18" charset="0"/>
              </a:rPr>
              <a:t>Synthesized</a:t>
            </a:r>
            <a:r>
              <a:rPr lang="en-US" sz="2400" dirty="0">
                <a:latin typeface="Times New Roman" panose="02020603050405020304" pitchFamily="18" charset="0"/>
                <a:cs typeface="Times New Roman" panose="02020603050405020304" pitchFamily="18" charset="0"/>
              </a:rPr>
              <a:t> from different compounds ( in lab ) </a:t>
            </a:r>
          </a:p>
          <a:p>
            <a:r>
              <a:rPr lang="en-US" sz="2400" dirty="0">
                <a:latin typeface="Times New Roman" panose="02020603050405020304" pitchFamily="18" charset="0"/>
                <a:cs typeface="Times New Roman" panose="02020603050405020304" pitchFamily="18" charset="0"/>
              </a:rPr>
              <a:t>Examples; polythene, </a:t>
            </a:r>
            <a:r>
              <a:rPr lang="en-US" sz="2400" dirty="0" err="1">
                <a:latin typeface="Times New Roman" panose="02020603050405020304" pitchFamily="18" charset="0"/>
                <a:cs typeface="Times New Roman" panose="02020603050405020304" pitchFamily="18" charset="0"/>
              </a:rPr>
              <a:t>bakelite</a:t>
            </a:r>
            <a:r>
              <a:rPr lang="en-US" sz="2400" dirty="0">
                <a:latin typeface="Times New Roman" panose="02020603050405020304" pitchFamily="18" charset="0"/>
                <a:cs typeface="Times New Roman" panose="02020603050405020304" pitchFamily="18" charset="0"/>
              </a:rPr>
              <a:t>, polyvinyl chloride (PVC), nylon, </a:t>
            </a:r>
            <a:r>
              <a:rPr lang="en-US" sz="2400" dirty="0" err="1">
                <a:latin typeface="Times New Roman" panose="02020603050405020304" pitchFamily="18" charset="0"/>
                <a:cs typeface="Times New Roman" panose="02020603050405020304" pitchFamily="18" charset="0"/>
              </a:rPr>
              <a:t>teflon</a:t>
            </a:r>
            <a:r>
              <a:rPr lang="en-US" sz="2400" dirty="0">
                <a:latin typeface="Times New Roman" panose="02020603050405020304" pitchFamily="18" charset="0"/>
                <a:cs typeface="Times New Roman" panose="02020603050405020304" pitchFamily="18" charset="0"/>
              </a:rPr>
              <a:t>, polystyrene, </a:t>
            </a:r>
          </a:p>
        </p:txBody>
      </p:sp>
    </p:spTree>
    <p:extLst>
      <p:ext uri="{BB962C8B-B14F-4D97-AF65-F5344CB8AC3E}">
        <p14:creationId xmlns:p14="http://schemas.microsoft.com/office/powerpoint/2010/main" val="36714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E19B5F-9AAE-4102-A0D3-92212F993D91}"/>
              </a:ext>
            </a:extLst>
          </p:cNvPr>
          <p:cNvSpPr>
            <a:spLocks noGrp="1"/>
          </p:cNvSpPr>
          <p:nvPr>
            <p:ph type="body" sz="half" idx="2"/>
          </p:nvPr>
        </p:nvSpPr>
        <p:spPr/>
        <p:txBody>
          <a:bodyPr>
            <a:noAutofit/>
          </a:bodyPr>
          <a:lstStyle/>
          <a:p>
            <a:r>
              <a:rPr lang="en-US" sz="2400" dirty="0">
                <a:solidFill>
                  <a:srgbClr val="00B050"/>
                </a:solidFill>
                <a:latin typeface="Times New Roman" panose="02020603050405020304" pitchFamily="18" charset="0"/>
                <a:cs typeface="Times New Roman" panose="02020603050405020304" pitchFamily="18" charset="0"/>
              </a:rPr>
              <a:t>Properties of Silicone:</a:t>
            </a:r>
          </a:p>
          <a:p>
            <a:pPr marL="342900" indent="-342900">
              <a:buAutoNum type="arabicPeriod"/>
            </a:pPr>
            <a:r>
              <a:rPr lang="en-US" sz="2400" dirty="0">
                <a:latin typeface="Times New Roman" panose="02020603050405020304" pitchFamily="18" charset="0"/>
                <a:cs typeface="Times New Roman" panose="02020603050405020304" pitchFamily="18" charset="0"/>
              </a:rPr>
              <a:t>High range of thermal stability (100 ˚C -200 ˚C)</a:t>
            </a:r>
          </a:p>
          <a:p>
            <a:pPr marL="342900" indent="-342900">
              <a:buAutoNum type="arabicPeriod"/>
            </a:pPr>
            <a:r>
              <a:rPr lang="en-US" sz="2400" dirty="0">
                <a:latin typeface="Times New Roman" panose="02020603050405020304" pitchFamily="18" charset="0"/>
                <a:cs typeface="Times New Roman" panose="02020603050405020304" pitchFamily="18" charset="0"/>
              </a:rPr>
              <a:t>Repel water</a:t>
            </a:r>
          </a:p>
          <a:p>
            <a:pPr marL="342900" indent="-342900">
              <a:buAutoNum type="arabicPeriod"/>
            </a:pPr>
            <a:r>
              <a:rPr lang="en-US" sz="2400" dirty="0">
                <a:latin typeface="Times New Roman" panose="02020603050405020304" pitchFamily="18" charset="0"/>
                <a:cs typeface="Times New Roman" panose="02020603050405020304" pitchFamily="18" charset="0"/>
              </a:rPr>
              <a:t>Resistance to oxygen, ozone, UV rays, </a:t>
            </a:r>
            <a:r>
              <a:rPr lang="en-US" sz="2400" dirty="0" err="1">
                <a:latin typeface="Times New Roman" panose="02020603050405020304" pitchFamily="18" charset="0"/>
                <a:cs typeface="Times New Roman" panose="02020603050405020304" pitchFamily="18" charset="0"/>
              </a:rPr>
              <a:t>etc</a:t>
            </a: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dirty="0">
                <a:latin typeface="Times New Roman" panose="02020603050405020304" pitchFamily="18" charset="0"/>
                <a:cs typeface="Times New Roman" panose="02020603050405020304" pitchFamily="18" charset="0"/>
              </a:rPr>
              <a:t>Low chemical reactivity</a:t>
            </a:r>
          </a:p>
          <a:p>
            <a:pPr marL="342900" indent="-342900">
              <a:buAutoNum type="arabicPeriod"/>
            </a:pPr>
            <a:r>
              <a:rPr lang="en-US" sz="2400" dirty="0">
                <a:latin typeface="Times New Roman" panose="02020603050405020304" pitchFamily="18" charset="0"/>
                <a:cs typeface="Times New Roman" panose="02020603050405020304" pitchFamily="18" charset="0"/>
              </a:rPr>
              <a:t>Low ionicity</a:t>
            </a:r>
          </a:p>
          <a:p>
            <a:pPr marL="342900" indent="-342900">
              <a:buAutoNum type="arabicPeriod"/>
            </a:pPr>
            <a:r>
              <a:rPr lang="en-US" sz="2400" dirty="0">
                <a:latin typeface="Times New Roman" panose="02020603050405020304" pitchFamily="18" charset="0"/>
                <a:cs typeface="Times New Roman" panose="02020603050405020304" pitchFamily="18" charset="0"/>
              </a:rPr>
              <a:t>Don’t support microbiological growth.</a:t>
            </a:r>
          </a:p>
        </p:txBody>
      </p:sp>
      <p:sp>
        <p:nvSpPr>
          <p:cNvPr id="4" name="Title 1">
            <a:extLst>
              <a:ext uri="{FF2B5EF4-FFF2-40B4-BE49-F238E27FC236}">
                <a16:creationId xmlns:a16="http://schemas.microsoft.com/office/drawing/2014/main" id="{2015DAD4-0D4A-4C6D-89BB-0D225EAF9333}"/>
              </a:ext>
            </a:extLst>
          </p:cNvPr>
          <p:cNvSpPr>
            <a:spLocks noGrp="1"/>
          </p:cNvSpPr>
          <p:nvPr>
            <p:ph type="title"/>
          </p:nvPr>
        </p:nvSpPr>
        <p:spPr>
          <a:xfrm>
            <a:off x="1149350" y="1063625"/>
            <a:ext cx="8831263" cy="1373188"/>
          </a:xfrm>
        </p:spPr>
        <p:txBody>
          <a:bodyPr/>
          <a:lstStyle/>
          <a:p>
            <a:r>
              <a:rPr lang="en-US" i="1" u="sng" dirty="0">
                <a:latin typeface="Times New Roman" panose="02020603050405020304" pitchFamily="18" charset="0"/>
                <a:cs typeface="Times New Roman" panose="02020603050405020304" pitchFamily="18" charset="0"/>
              </a:rPr>
              <a:t>3. Silicones or Silicone Polymer</a:t>
            </a:r>
          </a:p>
        </p:txBody>
      </p:sp>
    </p:spTree>
    <p:extLst>
      <p:ext uri="{BB962C8B-B14F-4D97-AF65-F5344CB8AC3E}">
        <p14:creationId xmlns:p14="http://schemas.microsoft.com/office/powerpoint/2010/main" val="124127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u="sng" dirty="0" err="1">
                <a:latin typeface="Times New Roman" panose="02020603050405020304" pitchFamily="18" charset="0"/>
                <a:cs typeface="Times New Roman" panose="02020603050405020304" pitchFamily="18" charset="0"/>
              </a:rPr>
              <a:t>Homopolymers</a:t>
            </a:r>
            <a:r>
              <a:rPr lang="en-US" i="1" u="sng" dirty="0">
                <a:latin typeface="Times New Roman" panose="02020603050405020304" pitchFamily="18" charset="0"/>
                <a:cs typeface="Times New Roman" panose="02020603050405020304" pitchFamily="18" charset="0"/>
              </a:rPr>
              <a:t> &amp; co- polymers:</a:t>
            </a:r>
            <a:endParaRPr lang="en-US" i="1" u="sng" dirty="0"/>
          </a:p>
        </p:txBody>
      </p:sp>
      <p:sp>
        <p:nvSpPr>
          <p:cNvPr id="3" name="Text Placeholder 2"/>
          <p:cNvSpPr>
            <a:spLocks noGrp="1"/>
          </p:cNvSpPr>
          <p:nvPr>
            <p:ph type="body" idx="1"/>
          </p:nvPr>
        </p:nvSpPr>
        <p:spPr/>
        <p:txBody>
          <a:bodyPr/>
          <a:lstStyle/>
          <a:p>
            <a:r>
              <a:rPr lang="en-US" sz="2800" i="1" dirty="0" err="1">
                <a:latin typeface="Times New Roman" panose="02020603050405020304" pitchFamily="18" charset="0"/>
                <a:cs typeface="Times New Roman" panose="02020603050405020304" pitchFamily="18" charset="0"/>
              </a:rPr>
              <a:t>Homopolymers</a:t>
            </a:r>
            <a:r>
              <a:rPr lang="en-US" sz="2800" i="1" dirty="0">
                <a:latin typeface="Times New Roman" panose="02020603050405020304" pitchFamily="18" charset="0"/>
                <a:cs typeface="Times New Roman" panose="02020603050405020304" pitchFamily="18" charset="0"/>
              </a:rPr>
              <a:t>:</a:t>
            </a:r>
            <a:endParaRPr lang="en-US" sz="2800" i="1" dirty="0"/>
          </a:p>
        </p:txBody>
      </p:sp>
      <p:sp>
        <p:nvSpPr>
          <p:cNvPr id="4" name="Content Placeholder 3"/>
          <p:cNvSpPr>
            <a:spLocks noGrp="1"/>
          </p:cNvSpPr>
          <p:nvPr>
            <p:ph sz="half" idx="2"/>
          </p:nvPr>
        </p:nvSpPr>
        <p:spPr/>
        <p:txBody>
          <a:bodyPr>
            <a:normAutofit/>
          </a:bodyPr>
          <a:lstStyle/>
          <a:p>
            <a:r>
              <a:rPr lang="en-US" sz="2400" dirty="0">
                <a:latin typeface="Times New Roman" panose="02020603050405020304" pitchFamily="18" charset="0"/>
                <a:cs typeface="Times New Roman" panose="02020603050405020304" pitchFamily="18" charset="0"/>
              </a:rPr>
              <a:t>Contains only one type of monomer unit.</a:t>
            </a:r>
          </a:p>
          <a:p>
            <a:r>
              <a:rPr lang="en-US" sz="2400" dirty="0">
                <a:latin typeface="Times New Roman" panose="02020603050405020304" pitchFamily="18" charset="0"/>
                <a:cs typeface="Times New Roman" panose="02020603050405020304" pitchFamily="18" charset="0"/>
              </a:rPr>
              <a:t>Example;</a:t>
            </a:r>
          </a:p>
          <a:p>
            <a:pPr lvl="1"/>
            <a:r>
              <a:rPr lang="en-US" sz="2400" dirty="0">
                <a:latin typeface="Times New Roman" panose="02020603050405020304" pitchFamily="18" charset="0"/>
                <a:cs typeface="Times New Roman" panose="02020603050405020304" pitchFamily="18" charset="0"/>
              </a:rPr>
              <a:t>polythene (– CH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CH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t>
            </a:r>
            <a:r>
              <a:rPr lang="en-US" sz="2400" baseline="-25000" dirty="0">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a:t>
            </a:r>
          </a:p>
          <a:p>
            <a:pPr lvl="1"/>
            <a:r>
              <a:rPr lang="en-US" sz="2400" dirty="0">
                <a:latin typeface="Times New Roman" panose="02020603050405020304" pitchFamily="18" charset="0"/>
                <a:cs typeface="Times New Roman" panose="02020603050405020304" pitchFamily="18" charset="0"/>
              </a:rPr>
              <a:t>PVC (– CH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CHCl</a:t>
            </a:r>
            <a:r>
              <a:rPr lang="en-US" sz="2400" dirty="0">
                <a:latin typeface="Times New Roman" panose="02020603050405020304" pitchFamily="18" charset="0"/>
                <a:cs typeface="Times New Roman" panose="02020603050405020304" pitchFamily="18" charset="0"/>
              </a:rPr>
              <a:t> –)</a:t>
            </a:r>
            <a:r>
              <a:rPr lang="en-US" sz="2400" baseline="-25000" dirty="0">
                <a:latin typeface="Times New Roman" panose="02020603050405020304" pitchFamily="18" charset="0"/>
                <a:cs typeface="Times New Roman" panose="02020603050405020304" pitchFamily="18" charset="0"/>
              </a:rPr>
              <a:t>n</a:t>
            </a:r>
            <a:endParaRPr lang="en-US" sz="2400"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quarter" idx="3"/>
          </p:nvPr>
        </p:nvSpPr>
        <p:spPr>
          <a:solidFill>
            <a:schemeClr val="accent2">
              <a:lumMod val="20000"/>
              <a:lumOff val="80000"/>
            </a:schemeClr>
          </a:solidFill>
        </p:spPr>
        <p:txBody>
          <a:bodyPr/>
          <a:lstStyle/>
          <a:p>
            <a:r>
              <a:rPr lang="en-US" sz="2800" i="1" dirty="0">
                <a:latin typeface="Times New Roman" panose="02020603050405020304" pitchFamily="18" charset="0"/>
                <a:cs typeface="Times New Roman" panose="02020603050405020304" pitchFamily="18" charset="0"/>
              </a:rPr>
              <a:t>Co- polymers:</a:t>
            </a:r>
            <a:endParaRPr lang="en-US" sz="2800" i="1" dirty="0"/>
          </a:p>
        </p:txBody>
      </p:sp>
      <p:sp>
        <p:nvSpPr>
          <p:cNvPr id="6" name="Content Placeholder 5"/>
          <p:cNvSpPr>
            <a:spLocks noGrp="1"/>
          </p:cNvSpPr>
          <p:nvPr>
            <p:ph sz="quarter" idx="4"/>
          </p:nvPr>
        </p:nvSpPr>
        <p:spPr>
          <a:solidFill>
            <a:schemeClr val="accent2">
              <a:lumMod val="20000"/>
              <a:lumOff val="80000"/>
            </a:schemeClr>
          </a:solidFill>
        </p:spPr>
        <p:txBody>
          <a:bodyPr>
            <a:normAutofit/>
          </a:bodyPr>
          <a:lstStyle/>
          <a:p>
            <a:r>
              <a:rPr lang="en-US" sz="2400" dirty="0">
                <a:latin typeface="Times New Roman" panose="02020603050405020304" pitchFamily="18" charset="0"/>
                <a:cs typeface="Times New Roman" panose="02020603050405020304" pitchFamily="18" charset="0"/>
              </a:rPr>
              <a:t>Contains more than one type of monomer units.</a:t>
            </a:r>
          </a:p>
          <a:p>
            <a:r>
              <a:rPr lang="en-US" sz="2400" dirty="0">
                <a:latin typeface="Times New Roman" panose="02020603050405020304" pitchFamily="18" charset="0"/>
                <a:cs typeface="Times New Roman" panose="02020603050405020304" pitchFamily="18" charset="0"/>
              </a:rPr>
              <a:t>Examples;</a:t>
            </a:r>
          </a:p>
          <a:p>
            <a:pPr lvl="1"/>
            <a:r>
              <a:rPr lang="en-US" sz="2400" dirty="0">
                <a:latin typeface="Times New Roman" panose="02020603050405020304" pitchFamily="18" charset="0"/>
                <a:cs typeface="Times New Roman" panose="02020603050405020304" pitchFamily="18" charset="0"/>
              </a:rPr>
              <a:t>Bakelite</a:t>
            </a:r>
          </a:p>
          <a:p>
            <a:pPr lvl="1"/>
            <a:r>
              <a:rPr lang="en-US" sz="2400" dirty="0">
                <a:latin typeface="Times New Roman" panose="02020603050405020304" pitchFamily="18" charset="0"/>
                <a:cs typeface="Times New Roman" panose="02020603050405020304" pitchFamily="18" charset="0"/>
              </a:rPr>
              <a:t>Nylon 66</a:t>
            </a:r>
          </a:p>
          <a:p>
            <a:pPr marL="457200" lvl="1"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975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3851E-25C0-47AE-95D3-65D2141E5D31}"/>
              </a:ext>
            </a:extLst>
          </p:cNvPr>
          <p:cNvSpPr>
            <a:spLocks noGrp="1"/>
          </p:cNvSpPr>
          <p:nvPr>
            <p:ph type="title"/>
          </p:nvPr>
        </p:nvSpPr>
        <p:spPr>
          <a:xfrm>
            <a:off x="1323396" y="838198"/>
            <a:ext cx="8761413" cy="706964"/>
          </a:xfrm>
        </p:spPr>
        <p:txBody>
          <a:bodyPr/>
          <a:lstStyle/>
          <a:p>
            <a:r>
              <a:rPr lang="en-US" sz="3800" dirty="0">
                <a:latin typeface="Times New Roman" panose="02020603050405020304" pitchFamily="18" charset="0"/>
                <a:cs typeface="Times New Roman" panose="02020603050405020304" pitchFamily="18" charset="0"/>
              </a:rPr>
              <a:t>A</a:t>
            </a:r>
            <a:r>
              <a:rPr lang="en-US" sz="3800" i="1" dirty="0">
                <a:latin typeface="Times New Roman" panose="02020603050405020304" pitchFamily="18" charset="0"/>
                <a:cs typeface="Times New Roman" panose="02020603050405020304" pitchFamily="18" charset="0"/>
              </a:rPr>
              <a:t>. </a:t>
            </a:r>
            <a:r>
              <a:rPr lang="en-US" sz="3800" i="1" u="sng" dirty="0">
                <a:latin typeface="Times New Roman" panose="02020603050405020304" pitchFamily="18" charset="0"/>
                <a:cs typeface="Times New Roman" panose="02020603050405020304" pitchFamily="18" charset="0"/>
              </a:rPr>
              <a:t>Organic Polymers</a:t>
            </a:r>
          </a:p>
        </p:txBody>
      </p:sp>
      <p:sp>
        <p:nvSpPr>
          <p:cNvPr id="4" name="Content Placeholder 3">
            <a:extLst>
              <a:ext uri="{FF2B5EF4-FFF2-40B4-BE49-F238E27FC236}">
                <a16:creationId xmlns:a16="http://schemas.microsoft.com/office/drawing/2014/main" id="{2EA03DB0-28D7-47C1-8265-FF834A0752BF}"/>
              </a:ext>
            </a:extLst>
          </p:cNvPr>
          <p:cNvSpPr>
            <a:spLocks noGrp="1"/>
          </p:cNvSpPr>
          <p:nvPr>
            <p:ph sz="half" idx="2"/>
          </p:nvPr>
        </p:nvSpPr>
        <p:spPr>
          <a:xfrm>
            <a:off x="1154954" y="2358189"/>
            <a:ext cx="10094572" cy="4235115"/>
          </a:xfrm>
        </p:spPr>
        <p:txBody>
          <a:bodyPr>
            <a:normAutofit/>
          </a:bodyPr>
          <a:lstStyle/>
          <a:p>
            <a:r>
              <a:rPr lang="en-US" sz="2400" dirty="0">
                <a:latin typeface="Times New Roman" panose="02020603050405020304" pitchFamily="18" charset="0"/>
                <a:cs typeface="Times New Roman" panose="02020603050405020304" pitchFamily="18" charset="0"/>
              </a:rPr>
              <a:t>Those polymers which are formed by the combination of carbon atoms are called organic polymers.</a:t>
            </a:r>
          </a:p>
          <a:p>
            <a:r>
              <a:rPr lang="en-US" sz="2400" dirty="0">
                <a:latin typeface="Times New Roman" panose="02020603050405020304" pitchFamily="18" charset="0"/>
                <a:cs typeface="Times New Roman" panose="02020603050405020304" pitchFamily="18" charset="0"/>
              </a:rPr>
              <a:t>Examples: PVC, Bakelite, TEFLON, etc. </a:t>
            </a:r>
          </a:p>
          <a:p>
            <a:pPr>
              <a:buFont typeface="Wingdings" panose="05000000000000000000" pitchFamily="2" charset="2"/>
              <a:buChar char="q"/>
            </a:pPr>
            <a:r>
              <a:rPr lang="en-US" sz="2800" dirty="0">
                <a:solidFill>
                  <a:srgbClr val="FF0000"/>
                </a:solidFill>
                <a:latin typeface="Times New Roman" panose="02020603050405020304" pitchFamily="18" charset="0"/>
                <a:cs typeface="Times New Roman" panose="02020603050405020304" pitchFamily="18" charset="0"/>
              </a:rPr>
              <a:t>Types of organic polymers</a:t>
            </a:r>
          </a:p>
          <a:p>
            <a:pPr marL="0" indent="0">
              <a:buNone/>
            </a:pPr>
            <a:r>
              <a:rPr lang="en-US" sz="2800" dirty="0">
                <a:solidFill>
                  <a:schemeClr val="tx1"/>
                </a:solidFill>
                <a:latin typeface="Times New Roman" panose="02020603050405020304" pitchFamily="18" charset="0"/>
                <a:cs typeface="Times New Roman" panose="02020603050405020304" pitchFamily="18" charset="0"/>
              </a:rPr>
              <a:t>On the degree of </a:t>
            </a:r>
            <a:r>
              <a:rPr lang="en-US" sz="2800" dirty="0">
                <a:solidFill>
                  <a:srgbClr val="FF0000"/>
                </a:solidFill>
                <a:latin typeface="Times New Roman" panose="02020603050405020304" pitchFamily="18" charset="0"/>
                <a:cs typeface="Times New Roman" panose="02020603050405020304" pitchFamily="18" charset="0"/>
              </a:rPr>
              <a:t>polymerization, </a:t>
            </a:r>
            <a:r>
              <a:rPr lang="en-US" sz="2800" dirty="0">
                <a:solidFill>
                  <a:schemeClr val="tx1"/>
                </a:solidFill>
                <a:latin typeface="Times New Roman" panose="02020603050405020304" pitchFamily="18" charset="0"/>
                <a:cs typeface="Times New Roman" panose="02020603050405020304" pitchFamily="18" charset="0"/>
              </a:rPr>
              <a:t>the organic polymers are: </a:t>
            </a:r>
          </a:p>
          <a:p>
            <a:pPr marL="514350" indent="-514350">
              <a:buAutoNum type="arabicPeriod"/>
            </a:pPr>
            <a:r>
              <a:rPr lang="en-US" sz="2600" dirty="0">
                <a:solidFill>
                  <a:srgbClr val="FF0000"/>
                </a:solidFill>
                <a:latin typeface="Times New Roman" panose="02020603050405020304" pitchFamily="18" charset="0"/>
                <a:cs typeface="Times New Roman" panose="02020603050405020304" pitchFamily="18" charset="0"/>
              </a:rPr>
              <a:t>Additional </a:t>
            </a:r>
            <a:r>
              <a:rPr lang="en-US" sz="2600" dirty="0">
                <a:solidFill>
                  <a:schemeClr val="tx1"/>
                </a:solidFill>
                <a:latin typeface="Times New Roman" panose="02020603050405020304" pitchFamily="18" charset="0"/>
                <a:cs typeface="Times New Roman" panose="02020603050405020304" pitchFamily="18" charset="0"/>
              </a:rPr>
              <a:t>Polymers</a:t>
            </a:r>
          </a:p>
          <a:p>
            <a:pPr marL="514350" indent="-514350">
              <a:buAutoNum type="arabicPeriod"/>
            </a:pPr>
            <a:r>
              <a:rPr lang="en-US" sz="2600" dirty="0">
                <a:solidFill>
                  <a:srgbClr val="FF0000"/>
                </a:solidFill>
                <a:latin typeface="Times New Roman" panose="02020603050405020304" pitchFamily="18" charset="0"/>
                <a:cs typeface="Times New Roman" panose="02020603050405020304" pitchFamily="18" charset="0"/>
              </a:rPr>
              <a:t>Condensation </a:t>
            </a:r>
            <a:r>
              <a:rPr lang="en-US" sz="2600" dirty="0">
                <a:solidFill>
                  <a:schemeClr val="tx1"/>
                </a:solidFill>
                <a:latin typeface="Times New Roman" panose="02020603050405020304" pitchFamily="18" charset="0"/>
                <a:cs typeface="Times New Roman" panose="02020603050405020304" pitchFamily="18" charset="0"/>
              </a:rPr>
              <a:t>Polymers</a:t>
            </a:r>
          </a:p>
          <a:p>
            <a:pPr marL="514350" indent="-514350">
              <a:buAutoNum type="arabicPeriod"/>
            </a:pPr>
            <a:r>
              <a:rPr lang="en-US" sz="2600" dirty="0">
                <a:solidFill>
                  <a:srgbClr val="FF0000"/>
                </a:solidFill>
                <a:latin typeface="Times New Roman" panose="02020603050405020304" pitchFamily="18" charset="0"/>
                <a:cs typeface="Times New Roman" panose="02020603050405020304" pitchFamily="18" charset="0"/>
              </a:rPr>
              <a:t>Plastic </a:t>
            </a:r>
            <a:r>
              <a:rPr lang="en-US" sz="2600" dirty="0">
                <a:solidFill>
                  <a:schemeClr val="tx1"/>
                </a:solidFill>
                <a:latin typeface="Times New Roman" panose="02020603050405020304" pitchFamily="18" charset="0"/>
                <a:cs typeface="Times New Roman" panose="02020603050405020304" pitchFamily="18" charset="0"/>
              </a:rPr>
              <a:t>Polymers</a:t>
            </a:r>
          </a:p>
        </p:txBody>
      </p:sp>
    </p:spTree>
    <p:extLst>
      <p:ext uri="{BB962C8B-B14F-4D97-AF65-F5344CB8AC3E}">
        <p14:creationId xmlns:p14="http://schemas.microsoft.com/office/powerpoint/2010/main" val="2177899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C61B-EE50-40AA-96E2-3698AD1258A6}"/>
              </a:ext>
            </a:extLst>
          </p:cNvPr>
          <p:cNvSpPr>
            <a:spLocks noGrp="1"/>
          </p:cNvSpPr>
          <p:nvPr>
            <p:ph type="title"/>
          </p:nvPr>
        </p:nvSpPr>
        <p:spPr/>
        <p:txBody>
          <a:bodyPr/>
          <a:lstStyle/>
          <a:p>
            <a:r>
              <a:rPr lang="en-US" sz="3600" u="sng" dirty="0">
                <a:solidFill>
                  <a:schemeClr val="bg1"/>
                </a:solidFill>
                <a:latin typeface="Times New Roman" panose="02020603050405020304" pitchFamily="18" charset="0"/>
                <a:cs typeface="Times New Roman" panose="02020603050405020304" pitchFamily="18" charset="0"/>
              </a:rPr>
              <a:t>Types of organic polymers</a:t>
            </a:r>
            <a:br>
              <a:rPr lang="en-US" sz="3600" u="sng" dirty="0">
                <a:solidFill>
                  <a:schemeClr val="bg1"/>
                </a:solidFill>
                <a:latin typeface="Times New Roman" panose="02020603050405020304" pitchFamily="18" charset="0"/>
                <a:cs typeface="Times New Roman" panose="02020603050405020304" pitchFamily="18" charset="0"/>
              </a:rPr>
            </a:br>
            <a:endParaRPr lang="en-US" u="sng" dirty="0">
              <a:solidFill>
                <a:schemeClr val="bg1"/>
              </a:solidFill>
            </a:endParaRPr>
          </a:p>
        </p:txBody>
      </p:sp>
      <p:sp>
        <p:nvSpPr>
          <p:cNvPr id="3" name="Text Placeholder 2">
            <a:extLst>
              <a:ext uri="{FF2B5EF4-FFF2-40B4-BE49-F238E27FC236}">
                <a16:creationId xmlns:a16="http://schemas.microsoft.com/office/drawing/2014/main" id="{AD7DD2C8-EEF9-4976-8A45-79CEF8F79945}"/>
              </a:ext>
            </a:extLst>
          </p:cNvPr>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Additional Polymers</a:t>
            </a:r>
          </a:p>
        </p:txBody>
      </p:sp>
      <p:sp>
        <p:nvSpPr>
          <p:cNvPr id="4" name="Text Placeholder 3">
            <a:extLst>
              <a:ext uri="{FF2B5EF4-FFF2-40B4-BE49-F238E27FC236}">
                <a16:creationId xmlns:a16="http://schemas.microsoft.com/office/drawing/2014/main" id="{95B77A6D-8F70-44D7-AE6C-3ADF00A5EF74}"/>
              </a:ext>
            </a:extLst>
          </p:cNvPr>
          <p:cNvSpPr>
            <a:spLocks noGrp="1"/>
          </p:cNvSpPr>
          <p:nvPr>
            <p:ph type="body" sz="half" idx="15"/>
          </p:nvPr>
        </p:nvSpPr>
        <p:spPr/>
        <p:txBody>
          <a:bodyPr>
            <a:normAutofit lnSpcReduction="10000"/>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Formed by the addition of monomers.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Also called chain polymers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Due to the application of heat, light, the catalyst for breaking down of covalent bond of monomers.</a:t>
            </a:r>
          </a:p>
        </p:txBody>
      </p:sp>
      <p:sp>
        <p:nvSpPr>
          <p:cNvPr id="5" name="Text Placeholder 4">
            <a:extLst>
              <a:ext uri="{FF2B5EF4-FFF2-40B4-BE49-F238E27FC236}">
                <a16:creationId xmlns:a16="http://schemas.microsoft.com/office/drawing/2014/main" id="{F8B5CFF4-9577-46B5-A041-0F9279EE62A9}"/>
              </a:ext>
            </a:extLst>
          </p:cNvPr>
          <p:cNvSpPr>
            <a:spLocks noGrp="1"/>
          </p:cNvSpPr>
          <p:nvPr>
            <p:ph type="body" sz="quarter" idx="3"/>
          </p:nvPr>
        </p:nvSpPr>
        <p:spPr>
          <a:xfrm>
            <a:off x="4512721" y="2298032"/>
            <a:ext cx="3147009" cy="881730"/>
          </a:xfrm>
        </p:spPr>
        <p:txBody>
          <a:bodyPr/>
          <a:lstStyle/>
          <a:p>
            <a:r>
              <a:rPr lang="en-US" dirty="0">
                <a:latin typeface="Times New Roman" panose="02020603050405020304" pitchFamily="18" charset="0"/>
                <a:cs typeface="Times New Roman" panose="02020603050405020304" pitchFamily="18" charset="0"/>
              </a:rPr>
              <a:t>Condensation Polymers</a:t>
            </a:r>
          </a:p>
        </p:txBody>
      </p:sp>
      <p:sp>
        <p:nvSpPr>
          <p:cNvPr id="6" name="Text Placeholder 5">
            <a:extLst>
              <a:ext uri="{FF2B5EF4-FFF2-40B4-BE49-F238E27FC236}">
                <a16:creationId xmlns:a16="http://schemas.microsoft.com/office/drawing/2014/main" id="{BAC73ED7-ADD3-42C6-A553-662BA33D15AC}"/>
              </a:ext>
            </a:extLst>
          </p:cNvPr>
          <p:cNvSpPr>
            <a:spLocks noGrp="1"/>
          </p:cNvSpPr>
          <p:nvPr>
            <p:ph type="body" sz="half" idx="16"/>
          </p:nvPr>
        </p:nvSpPr>
        <p:spPr/>
        <p:txBody>
          <a:bodyPr>
            <a:normAutofit lnSpcReduction="10000"/>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Formed after the condensation of monomers.</a:t>
            </a: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Monomers combine through condensation reaction by eliminating simple molecules such as H</a:t>
            </a:r>
            <a:r>
              <a:rPr lang="en-US" sz="2000" baseline="-25000" dirty="0">
                <a:solidFill>
                  <a:srgbClr val="0070C0"/>
                </a:solidFill>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O, NH</a:t>
            </a:r>
            <a:r>
              <a:rPr lang="en-US" sz="2000" baseline="-25000" dirty="0">
                <a:solidFill>
                  <a:srgbClr val="0070C0"/>
                </a:solidFill>
                <a:latin typeface="Times New Roman" panose="02020603050405020304" pitchFamily="18" charset="0"/>
                <a:cs typeface="Times New Roman" panose="02020603050405020304" pitchFamily="18" charset="0"/>
              </a:rPr>
              <a:t>3</a:t>
            </a:r>
            <a:r>
              <a:rPr lang="en-US" sz="2000" dirty="0">
                <a:latin typeface="Times New Roman" panose="02020603050405020304" pitchFamily="18" charset="0"/>
                <a:cs typeface="Times New Roman" panose="02020603050405020304" pitchFamily="18" charset="0"/>
              </a:rPr>
              <a:t>, HCl as products.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25887FEA-2E6C-4FD5-859A-2F9FC04B0B6F}"/>
              </a:ext>
            </a:extLst>
          </p:cNvPr>
          <p:cNvSpPr>
            <a:spLocks noGrp="1"/>
          </p:cNvSpPr>
          <p:nvPr>
            <p:ph type="body" sz="quarter" idx="13"/>
          </p:nvPr>
        </p:nvSpPr>
        <p:spPr/>
        <p:txBody>
          <a:bodyPr/>
          <a:lstStyle/>
          <a:p>
            <a:r>
              <a:rPr lang="en-US" dirty="0">
                <a:latin typeface="Times New Roman" panose="02020603050405020304" pitchFamily="18" charset="0"/>
                <a:cs typeface="Times New Roman" panose="02020603050405020304" pitchFamily="18" charset="0"/>
              </a:rPr>
              <a:t>Plastic Polymers</a:t>
            </a:r>
          </a:p>
        </p:txBody>
      </p:sp>
      <p:sp>
        <p:nvSpPr>
          <p:cNvPr id="8" name="Text Placeholder 7">
            <a:extLst>
              <a:ext uri="{FF2B5EF4-FFF2-40B4-BE49-F238E27FC236}">
                <a16:creationId xmlns:a16="http://schemas.microsoft.com/office/drawing/2014/main" id="{03EBEE1B-54A3-4586-9C45-90455D72315D}"/>
              </a:ext>
            </a:extLst>
          </p:cNvPr>
          <p:cNvSpPr>
            <a:spLocks noGrp="1"/>
          </p:cNvSpPr>
          <p:nvPr>
            <p:ph type="body" sz="half" idx="17"/>
          </p:nvPr>
        </p:nvSpPr>
        <p:spPr>
          <a:xfrm>
            <a:off x="7888328" y="3179762"/>
            <a:ext cx="3264945" cy="3172912"/>
          </a:xfrm>
        </p:spPr>
        <p:txBody>
          <a:bodyPr>
            <a:normAutofit fontScale="92500" lnSpcReduction="10000"/>
          </a:bodyPr>
          <a:lstStyle/>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Polymers have high molecular weight. And can be </a:t>
            </a:r>
            <a:r>
              <a:rPr lang="en-US" sz="2000" dirty="0" err="1">
                <a:latin typeface="Times New Roman" panose="02020603050405020304" pitchFamily="18" charset="0"/>
                <a:cs typeface="Times New Roman" panose="02020603050405020304" pitchFamily="18" charset="0"/>
              </a:rPr>
              <a:t>moulded</a:t>
            </a:r>
            <a:r>
              <a:rPr lang="en-US" sz="2000" dirty="0">
                <a:latin typeface="Times New Roman" panose="02020603050405020304" pitchFamily="18" charset="0"/>
                <a:cs typeface="Times New Roman" panose="02020603050405020304" pitchFamily="18" charset="0"/>
              </a:rPr>
              <a:t> into any desired form when subjected to heat and pressure in the presence of a catalyst.</a:t>
            </a:r>
          </a:p>
          <a:p>
            <a:r>
              <a:rPr lang="en-US" sz="2000" dirty="0">
                <a:latin typeface="Times New Roman" panose="02020603050405020304" pitchFamily="18" charset="0"/>
                <a:cs typeface="Times New Roman" panose="02020603050405020304" pitchFamily="18" charset="0"/>
              </a:rPr>
              <a:t>  </a:t>
            </a:r>
            <a:r>
              <a:rPr lang="en-US" sz="3000" dirty="0">
                <a:solidFill>
                  <a:schemeClr val="accent4">
                    <a:lumMod val="75000"/>
                  </a:schemeClr>
                </a:solidFill>
                <a:latin typeface="Times New Roman" panose="02020603050405020304" pitchFamily="18" charset="0"/>
                <a:cs typeface="Times New Roman" panose="02020603050405020304" pitchFamily="18" charset="0"/>
              </a:rPr>
              <a:t>TYPES</a:t>
            </a:r>
          </a:p>
          <a:p>
            <a:r>
              <a:rPr lang="en-US" sz="2000" dirty="0">
                <a:latin typeface="Times New Roman" panose="02020603050405020304" pitchFamily="18" charset="0"/>
                <a:cs typeface="Times New Roman" panose="02020603050405020304" pitchFamily="18" charset="0"/>
              </a:rPr>
              <a:t>A) Thermoplastic polymer </a:t>
            </a:r>
          </a:p>
          <a:p>
            <a:r>
              <a:rPr lang="en-US" sz="2000" dirty="0">
                <a:latin typeface="Times New Roman" panose="02020603050405020304" pitchFamily="18" charset="0"/>
                <a:cs typeface="Times New Roman" panose="02020603050405020304" pitchFamily="18" charset="0"/>
              </a:rPr>
              <a:t>B) Thermosetting polymer</a:t>
            </a:r>
          </a:p>
        </p:txBody>
      </p:sp>
    </p:spTree>
    <p:extLst>
      <p:ext uri="{BB962C8B-B14F-4D97-AF65-F5344CB8AC3E}">
        <p14:creationId xmlns:p14="http://schemas.microsoft.com/office/powerpoint/2010/main" val="13456418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3786</TotalTime>
  <Words>3321</Words>
  <Application>Microsoft Office PowerPoint</Application>
  <PresentationFormat>Widescreen</PresentationFormat>
  <Paragraphs>418</Paragraphs>
  <Slides>60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Century Gothic</vt:lpstr>
      <vt:lpstr>Times New Roman</vt:lpstr>
      <vt:lpstr>Wingdings</vt:lpstr>
      <vt:lpstr>Wingdings 3</vt:lpstr>
      <vt:lpstr>Ion Boardroom</vt:lpstr>
      <vt:lpstr>ENGINEERING POLYMER</vt:lpstr>
      <vt:lpstr>Course Contents:</vt:lpstr>
      <vt:lpstr>POLYMERS:</vt:lpstr>
      <vt:lpstr>Definition of Polymers:</vt:lpstr>
      <vt:lpstr>Classification of Polymers:</vt:lpstr>
      <vt:lpstr>Natural &amp; synthetic polymers:</vt:lpstr>
      <vt:lpstr>Homopolymers &amp; co- polymers:</vt:lpstr>
      <vt:lpstr>A. Organic Polymers</vt:lpstr>
      <vt:lpstr>Types of organic polymers </vt:lpstr>
      <vt:lpstr>Plastic Polymers</vt:lpstr>
      <vt:lpstr>PVC:</vt:lpstr>
      <vt:lpstr>Preparation and application of organic polymer</vt:lpstr>
      <vt:lpstr>1. Polyurethanes</vt:lpstr>
      <vt:lpstr>2. Polystyrene or Styron</vt:lpstr>
      <vt:lpstr>2. Polystyrene or Styron</vt:lpstr>
      <vt:lpstr>3. Polyvinyl chloride (PVC)</vt:lpstr>
      <vt:lpstr>A) Unplasticized PVC i) They are used for manufacturing tank, helmet, refrigerator components. ii) They are used for manufacturing tyres of cycles and motorcycles, etc.   </vt:lpstr>
      <vt:lpstr>4. Teflon:</vt:lpstr>
      <vt:lpstr>4. Teflon</vt:lpstr>
      <vt:lpstr>5. Nylon 66:</vt:lpstr>
      <vt:lpstr>6. Bakelite:</vt:lpstr>
      <vt:lpstr>6. Bakelite</vt:lpstr>
      <vt:lpstr>7. Epoxy resins</vt:lpstr>
      <vt:lpstr>7. Epoxy resins</vt:lpstr>
      <vt:lpstr>8. Fiber Reinforce plastics (FRP) </vt:lpstr>
      <vt:lpstr>8. Fiber Reinforce plastics (FRP) </vt:lpstr>
      <vt:lpstr>8. Fiber Reinforce plastics (FRP) </vt:lpstr>
      <vt:lpstr>Concept of biodegradable, non-biodegradable, and conducting polymer</vt:lpstr>
      <vt:lpstr>Biodegradable Polymer </vt:lpstr>
      <vt:lpstr>B) Non- Biodegradable Polymer</vt:lpstr>
      <vt:lpstr>C) Conducting Polymer</vt:lpstr>
      <vt:lpstr>C) Conducting Polymer</vt:lpstr>
      <vt:lpstr>C) Conducting Polymer</vt:lpstr>
      <vt:lpstr>Engineering application of conducting polymer</vt:lpstr>
      <vt:lpstr>B) Inorganic Polymers</vt:lpstr>
      <vt:lpstr>B) Inorganic Polymers</vt:lpstr>
      <vt:lpstr>Classification of inorganic polymers</vt:lpstr>
      <vt:lpstr>Preparation and applications of inorganic polymer</vt:lpstr>
      <vt:lpstr>Polyphosphazines</vt:lpstr>
      <vt:lpstr>Polyphosphazines</vt:lpstr>
      <vt:lpstr>Polyphosphazines</vt:lpstr>
      <vt:lpstr>b) Polydimethoxy phosphazines and polydiethoxy phosphazines </vt:lpstr>
      <vt:lpstr>2. Sulphur based inorganic polymers</vt:lpstr>
      <vt:lpstr>2. Sulphur based inorganic polymers</vt:lpstr>
      <vt:lpstr>2. Sulphur based inorganic polymers</vt:lpstr>
      <vt:lpstr>2. Sulphur based inorganic polymers</vt:lpstr>
      <vt:lpstr>2. Sulphur based inorganic polymers</vt:lpstr>
      <vt:lpstr>2. Sulphur based inorganic polymers</vt:lpstr>
      <vt:lpstr>2. Sulphur based inorganic polymers</vt:lpstr>
      <vt:lpstr>3. Silicones or Silicone Polymer</vt:lpstr>
      <vt:lpstr>3. Silicones or Silicone Polymer</vt:lpstr>
      <vt:lpstr>3. Silicones or Silicone Polymer</vt:lpstr>
      <vt:lpstr>3. Silicones or Silicone Polymer</vt:lpstr>
      <vt:lpstr>3. Silicones or Silicone Polymer</vt:lpstr>
      <vt:lpstr>3. Silicones or Silicone Polymer</vt:lpstr>
      <vt:lpstr>3. Silicones or Silicone Polymer</vt:lpstr>
      <vt:lpstr>3. Silicones or Silicone Polymer</vt:lpstr>
      <vt:lpstr>3. Silicones or Silicone Polymer</vt:lpstr>
      <vt:lpstr>3. Silicones or Silicone Polymer</vt:lpstr>
      <vt:lpstr>3. Silicones or Silicone Polymer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CHEMISTRY IN THE SERVICE OF MANKIND</dc:title>
  <dc:creator>Microsoft account</dc:creator>
  <cp:lastModifiedBy>Sambridhi Shah</cp:lastModifiedBy>
  <cp:revision>115</cp:revision>
  <dcterms:created xsi:type="dcterms:W3CDTF">2020-05-21T07:14:52Z</dcterms:created>
  <dcterms:modified xsi:type="dcterms:W3CDTF">2022-01-22T15:13:43Z</dcterms:modified>
</cp:coreProperties>
</file>